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62" r:id="rId3"/>
    <p:sldId id="261" r:id="rId4"/>
    <p:sldId id="258" r:id="rId5"/>
    <p:sldId id="259" r:id="rId6"/>
    <p:sldId id="260" r:id="rId7"/>
  </p:sldIdLst>
  <p:sldSz cx="1188085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7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84" y="534"/>
      </p:cViewPr>
      <p:guideLst>
        <p:guide orient="horz" pos="2160"/>
        <p:guide pos="2880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A4724-1B8A-405D-96C7-958DE1ED53E8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66988" y="857250"/>
            <a:ext cx="40100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8445A-BB17-4B18-BAAE-B5F95F6D6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169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8445A-BB17-4B18-BAAE-B5F95F6D6DF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380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188085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188085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188085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188085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4912" y="5052549"/>
            <a:ext cx="7324199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2289" y="3132290"/>
            <a:ext cx="9322974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5179" y="731519"/>
            <a:ext cx="8316595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9086" y="376521"/>
            <a:ext cx="2673192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9039" y="731523"/>
            <a:ext cx="6274720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485109" y="731520"/>
            <a:ext cx="8316595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188085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188085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188085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188085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743" y="2172648"/>
            <a:ext cx="7752522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7765" y="4607511"/>
            <a:ext cx="7757496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485107" y="731519"/>
            <a:ext cx="4348391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035472" y="731520"/>
            <a:ext cx="4348391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5108" y="731520"/>
            <a:ext cx="4348391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02579" y="1400327"/>
            <a:ext cx="4348391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267" y="731520"/>
            <a:ext cx="4348391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5307" y="1399032"/>
            <a:ext cx="4348391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244" y="2209804"/>
            <a:ext cx="4724386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8382" y="731520"/>
            <a:ext cx="5219421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97748" y="3497802"/>
            <a:ext cx="4402906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188085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188085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188085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188085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14620" y="1143000"/>
            <a:ext cx="5346383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0645" y="1010486"/>
            <a:ext cx="479978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945" y="4464421"/>
            <a:ext cx="8294166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188085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188085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188085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188085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30032" y="4372168"/>
            <a:ext cx="846174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5109" y="732260"/>
            <a:ext cx="8316595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19574" y="6172204"/>
            <a:ext cx="32672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044" y="6172204"/>
            <a:ext cx="4356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50355" y="6172204"/>
            <a:ext cx="23761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.jpeg"/><Relationship Id="rId10" Type="http://schemas.openxmlformats.org/officeDocument/2006/relationships/image" Target="../media/image2.jpeg"/><Relationship Id="rId9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.png"/><Relationship Id="rId10" Type="http://schemas.openxmlformats.org/officeDocument/2006/relationships/image" Target="../media/image4.png"/><Relationship Id="rId9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10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9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3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19.png"/><Relationship Id="rId5" Type="http://schemas.openxmlformats.org/officeDocument/2006/relationships/image" Target="../media/image17.jpe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NULL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6">
            <a:extLst>
              <a:ext uri="{FF2B5EF4-FFF2-40B4-BE49-F238E27FC236}">
                <a16:creationId xmlns:a16="http://schemas.microsoft.com/office/drawing/2014/main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6153" y="195829"/>
            <a:ext cx="988597" cy="389032"/>
          </a:xfrm>
          <a:prstGeom prst="rect">
            <a:avLst/>
          </a:prstGeo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979985" y="1124744"/>
            <a:ext cx="7552135" cy="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0" tIns="34289" rIns="68550" bIns="34289" anchor="ctr"/>
          <a:lstStyle/>
          <a:p>
            <a:pPr algn="ctr" defTabSz="68546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Регистрация на Портале государственных услуг</a:t>
            </a:r>
          </a:p>
          <a:p>
            <a:pPr algn="ctr" defTabSz="68546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(ЕСИА)</a:t>
            </a:r>
            <a:endParaRPr lang="ru-RU" altLang="ru-RU" sz="36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KochegarovaAE\Desktop\3a6b10a0-9e81-4c36-bc78-7fd2e8f34eba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980" y="2780928"/>
            <a:ext cx="2520280" cy="240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44281" y="5805264"/>
            <a:ext cx="6609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Для перехода на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сайт наведите камеру телефона на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Qr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код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2" descr="C:\Users\KislyakovaEA\Desktop\рамка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17" y="2519277"/>
            <a:ext cx="3024336" cy="365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0036" y="2278972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460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https://www.gosuslugi.ru/</a:t>
            </a:r>
            <a:endParaRPr lang="ru-RU" altLang="ru-RU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34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6">
            <a:extLst>
              <a:ext uri="{FF2B5EF4-FFF2-40B4-BE49-F238E27FC236}">
                <a16:creationId xmlns:a16="http://schemas.microsoft.com/office/drawing/2014/main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6153" y="195829"/>
            <a:ext cx="988597" cy="389032"/>
          </a:xfrm>
          <a:prstGeom prst="rect">
            <a:avLst/>
          </a:prstGeo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124001" y="168702"/>
            <a:ext cx="7552135" cy="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0" tIns="34289" rIns="68550" bIns="34289" anchor="ctr"/>
          <a:lstStyle/>
          <a:p>
            <a:pPr algn="ctr" defTabSz="68546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Основные функции портала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173" y="918175"/>
            <a:ext cx="58332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B1F33"/>
                </a:solidFill>
                <a:latin typeface="Lato"/>
              </a:rPr>
              <a:t>Единый портал государственных и муниципальных услуг (ЕПГУ) </a:t>
            </a:r>
            <a:r>
              <a:rPr lang="ru-RU" dirty="0" smtClean="0">
                <a:solidFill>
                  <a:srgbClr val="0B1F33"/>
                </a:solidFill>
                <a:latin typeface="Lato"/>
              </a:rPr>
              <a:t>—это </a:t>
            </a:r>
            <a:r>
              <a:rPr lang="ru-RU" dirty="0">
                <a:solidFill>
                  <a:srgbClr val="0B1F33"/>
                </a:solidFill>
                <a:latin typeface="Lato"/>
              </a:rPr>
              <a:t>федеральная государственная информационная система. </a:t>
            </a:r>
            <a:endParaRPr lang="ru-RU" dirty="0" smtClean="0">
              <a:solidFill>
                <a:srgbClr val="0B1F33"/>
              </a:solidFill>
              <a:latin typeface="Lato"/>
            </a:endParaRPr>
          </a:p>
          <a:p>
            <a:pPr algn="just"/>
            <a:r>
              <a:rPr lang="ru-RU" dirty="0" smtClean="0">
                <a:solidFill>
                  <a:srgbClr val="0B1F33"/>
                </a:solidFill>
                <a:latin typeface="Lato"/>
              </a:rPr>
              <a:t>Она </a:t>
            </a:r>
            <a:r>
              <a:rPr lang="ru-RU" dirty="0">
                <a:solidFill>
                  <a:srgbClr val="0B1F33"/>
                </a:solidFill>
                <a:latin typeface="Lato"/>
              </a:rPr>
              <a:t>обеспечивает гражданам, предпринимателям и юридическим лицам доступ к сведениям о государственных и муниципальных учреждениях и оказываемых ими электронных услугах.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20345" y="4005064"/>
            <a:ext cx="61926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>
                <a:solidFill>
                  <a:srgbClr val="0B1F33"/>
                </a:solidFill>
                <a:latin typeface="Lato"/>
              </a:rPr>
              <a:t>В личном кабинете </a:t>
            </a:r>
            <a:r>
              <a:rPr lang="ru-RU" dirty="0" err="1">
                <a:solidFill>
                  <a:srgbClr val="0B1F33"/>
                </a:solidFill>
                <a:latin typeface="Lato"/>
              </a:rPr>
              <a:t>Госуслуг</a:t>
            </a:r>
            <a:r>
              <a:rPr lang="ru-RU" dirty="0">
                <a:solidFill>
                  <a:srgbClr val="0B1F33"/>
                </a:solidFill>
                <a:latin typeface="Lato"/>
              </a:rPr>
              <a:t> хранится вся информация по заказанным услугам, обращениям, платежам. </a:t>
            </a:r>
            <a:endParaRPr lang="ru-RU" dirty="0" smtClean="0">
              <a:solidFill>
                <a:srgbClr val="0B1F33"/>
              </a:solidFill>
              <a:latin typeface="Lato"/>
            </a:endParaRPr>
          </a:p>
          <a:p>
            <a:pPr algn="just" fontAlgn="base"/>
            <a:r>
              <a:rPr lang="ru-RU" dirty="0" smtClean="0">
                <a:solidFill>
                  <a:srgbClr val="0B1F33"/>
                </a:solidFill>
                <a:latin typeface="Lato"/>
              </a:rPr>
              <a:t>Через </a:t>
            </a:r>
            <a:r>
              <a:rPr lang="ru-RU" dirty="0">
                <a:solidFill>
                  <a:srgbClr val="0B1F33"/>
                </a:solidFill>
                <a:latin typeface="Lato"/>
              </a:rPr>
              <a:t>него можно настроить уведомления, следить за ходом рассмотрения заявлений и статусом платежей</a:t>
            </a:r>
          </a:p>
          <a:p>
            <a:pPr algn="just" fontAlgn="base"/>
            <a:r>
              <a:rPr lang="ru-RU" dirty="0">
                <a:solidFill>
                  <a:srgbClr val="0B1F33"/>
                </a:solidFill>
                <a:latin typeface="Lato"/>
              </a:rPr>
              <a:t>Если вы укажете в личном кабинете данные документов, они будут автоматически подставляться в заявления. Это удобно, потому что не придётся вносить их вручную, и сокращает время заполнения. </a:t>
            </a:r>
            <a:endParaRPr lang="ru-RU" b="0" i="0" dirty="0">
              <a:solidFill>
                <a:srgbClr val="0B1F33"/>
              </a:solidFill>
              <a:effectLst/>
              <a:latin typeface="Lato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3881" y="3182911"/>
            <a:ext cx="3767216" cy="33834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1"/>
          <a:srcRect l="16665" t="13366" r="19090" b="6901"/>
          <a:stretch/>
        </p:blipFill>
        <p:spPr>
          <a:xfrm>
            <a:off x="6660505" y="724734"/>
            <a:ext cx="4125863" cy="288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4164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" t="14587" r="6001" b="22486"/>
          <a:stretch/>
        </p:blipFill>
        <p:spPr bwMode="auto">
          <a:xfrm>
            <a:off x="287661" y="3369225"/>
            <a:ext cx="8352928" cy="26281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31" t="7684" r="4618" b="9859"/>
          <a:stretch/>
        </p:blipFill>
        <p:spPr bwMode="auto">
          <a:xfrm>
            <a:off x="6208742" y="3765740"/>
            <a:ext cx="5544616" cy="30922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ая выноска 2"/>
          <p:cNvSpPr/>
          <p:nvPr/>
        </p:nvSpPr>
        <p:spPr>
          <a:xfrm>
            <a:off x="9012105" y="5308909"/>
            <a:ext cx="2199652" cy="792088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197586" y="5412565"/>
            <a:ext cx="2198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Выбираем другой способ регистрации</a:t>
            </a:r>
            <a:endParaRPr lang="ru-RU" sz="1600" dirty="0">
              <a:solidFill>
                <a:schemeClr val="tx2"/>
              </a:solidFill>
            </a:endParaRPr>
          </a:p>
        </p:txBody>
      </p:sp>
      <p:pic>
        <p:nvPicPr>
          <p:cNvPr id="6" name="Graphic 6">
            <a:extLst>
              <a:ext uri="{FF2B5EF4-FFF2-40B4-BE49-F238E27FC236}">
                <a16:creationId xmlns:a16="http://schemas.microsoft.com/office/drawing/2014/main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6153" y="195829"/>
            <a:ext cx="988597" cy="389032"/>
          </a:xfrm>
          <a:prstGeom prst="rect">
            <a:avLst/>
          </a:prstGeo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484041" y="168970"/>
            <a:ext cx="755213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0" tIns="34289" rIns="68550" bIns="34289" anchor="ctr"/>
          <a:lstStyle/>
          <a:p>
            <a:pPr algn="ctr" defTabSz="68546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1 шаг. </a:t>
            </a:r>
            <a:r>
              <a:rPr lang="ru-RU" altLang="ru-RU" sz="24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ru-RU" sz="24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егистрация в </a:t>
            </a:r>
            <a:r>
              <a:rPr lang="ru-RU" altLang="ru-RU" sz="2400" b="1" dirty="0" err="1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госуслугах</a:t>
            </a:r>
            <a:endParaRPr lang="ru-RU" altLang="ru-RU" sz="24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42841" y="32235"/>
            <a:ext cx="1105251" cy="11052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77817" y="1379397"/>
            <a:ext cx="41715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B1F33"/>
                </a:solidFill>
                <a:latin typeface="Lato"/>
              </a:rPr>
              <a:t>Самый простой и быстрый способ </a:t>
            </a:r>
            <a:r>
              <a:rPr lang="ru-RU" dirty="0" smtClean="0">
                <a:solidFill>
                  <a:srgbClr val="0B1F33"/>
                </a:solidFill>
                <a:latin typeface="Lato"/>
              </a:rPr>
              <a:t>регистрации - </a:t>
            </a:r>
            <a:r>
              <a:rPr lang="ru-RU" dirty="0">
                <a:solidFill>
                  <a:srgbClr val="0B1F33"/>
                </a:solidFill>
                <a:latin typeface="Lato"/>
              </a:rPr>
              <a:t>при помощи номера телефона и электронной почты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47937" y="962147"/>
            <a:ext cx="3711676" cy="2084249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2429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1"/>
          <a:stretch/>
        </p:blipFill>
        <p:spPr bwMode="auto">
          <a:xfrm>
            <a:off x="379495" y="605342"/>
            <a:ext cx="4601572" cy="2751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4" t="1" b="-2758"/>
          <a:stretch/>
        </p:blipFill>
        <p:spPr bwMode="auto">
          <a:xfrm>
            <a:off x="5996957" y="810699"/>
            <a:ext cx="4492296" cy="27384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1" t="3456" r="26166" b="47409"/>
          <a:stretch/>
        </p:blipFill>
        <p:spPr bwMode="auto">
          <a:xfrm>
            <a:off x="406615" y="3920026"/>
            <a:ext cx="4547332" cy="23892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низ 2"/>
          <p:cNvSpPr/>
          <p:nvPr/>
        </p:nvSpPr>
        <p:spPr>
          <a:xfrm rot="16200000">
            <a:off x="5375988" y="1592507"/>
            <a:ext cx="216024" cy="671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6153" y="195829"/>
            <a:ext cx="988597" cy="389032"/>
          </a:xfrm>
          <a:prstGeom prst="rect">
            <a:avLst/>
          </a:prstGeom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484041" y="168970"/>
            <a:ext cx="755213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0" tIns="34289" rIns="68550" bIns="34289" anchor="ctr"/>
          <a:lstStyle/>
          <a:p>
            <a:pPr algn="ctr" defTabSz="68546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2 шаг. Заполнение данных</a:t>
            </a:r>
            <a:endParaRPr lang="ru-RU" altLang="ru-RU" sz="2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08968" y="2208702"/>
            <a:ext cx="2732755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Вводим код подтверждения</a:t>
            </a:r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5534868" y="4705304"/>
            <a:ext cx="216024" cy="7081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6" r="24464" b="1332"/>
          <a:stretch/>
        </p:blipFill>
        <p:spPr bwMode="auto">
          <a:xfrm>
            <a:off x="6495045" y="3961817"/>
            <a:ext cx="4442108" cy="21951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114760" y="2025848"/>
            <a:ext cx="2732755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Заполняем поля обязательной регистрации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59623" y="4300863"/>
            <a:ext cx="2732755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Придумываем пароль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94317" y="4591453"/>
            <a:ext cx="239027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Максимально заполняем все поля</a:t>
            </a:r>
          </a:p>
        </p:txBody>
      </p:sp>
    </p:spTree>
    <p:extLst>
      <p:ext uri="{BB962C8B-B14F-4D97-AF65-F5344CB8AC3E}">
        <p14:creationId xmlns:p14="http://schemas.microsoft.com/office/powerpoint/2010/main" val="41472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53" y="1484784"/>
            <a:ext cx="11031572" cy="410445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6153" y="195829"/>
            <a:ext cx="988597" cy="389032"/>
          </a:xfrm>
          <a:prstGeom prst="rect">
            <a:avLst/>
          </a:prstGeom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484041" y="168970"/>
            <a:ext cx="755213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0" tIns="34289" rIns="68550" bIns="34289" anchor="ctr"/>
          <a:lstStyle/>
          <a:p>
            <a:pPr algn="ctr" defTabSz="68546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altLang="ru-RU" sz="28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altLang="ru-RU" sz="2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аг. Проверка данных</a:t>
            </a:r>
            <a:endParaRPr lang="ru-RU" altLang="ru-RU" sz="2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 rot="20612348">
            <a:off x="7781138" y="829993"/>
            <a:ext cx="2009854" cy="108491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11" tIns="34289" rIns="68511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 СРОК достигает до 5 суток</a:t>
            </a:r>
            <a:endParaRPr lang="ru-RU" alt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57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5233" y="928815"/>
            <a:ext cx="5112568" cy="8433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Личность можно подтвердить:</a:t>
            </a: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в Банках партнёрах (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Сбербанк, Почта Банк и др.)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на Почте России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МФЦ</a:t>
            </a: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Центрах занятости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населения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                            </a:t>
            </a:r>
          </a:p>
          <a:p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2050" name="Picture 2" descr="C:\Users\KislyakovaEA\Desktop\рамка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20" y="787255"/>
            <a:ext cx="3853061" cy="399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484041" y="168970"/>
            <a:ext cx="755213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0" tIns="34289" rIns="68550" bIns="34289" anchor="ctr"/>
          <a:lstStyle/>
          <a:p>
            <a:pPr algn="ctr" defTabSz="68546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4 шаг. Подтверждение </a:t>
            </a:r>
            <a:r>
              <a:rPr lang="ru-RU" altLang="ru-RU" sz="24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личности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6200" t="16401" r="27600" b="15351"/>
          <a:stretch/>
        </p:blipFill>
        <p:spPr>
          <a:xfrm>
            <a:off x="8515555" y="2071045"/>
            <a:ext cx="817195" cy="804813"/>
          </a:xfrm>
          <a:prstGeom prst="rect">
            <a:avLst/>
          </a:prstGeom>
        </p:spPr>
      </p:pic>
      <p:pic>
        <p:nvPicPr>
          <p:cNvPr id="1026" name="Picture 2" descr="Почта Банк — Википед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071" y="2030828"/>
            <a:ext cx="1768304" cy="84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phic 6">
            <a:extLst>
              <a:ext uri="{FF2B5EF4-FFF2-40B4-BE49-F238E27FC236}">
                <a16:creationId xmlns:a16="http://schemas.microsoft.com/office/drawing/2014/main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6153" y="195829"/>
            <a:ext cx="988597" cy="3890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15555" y="3145618"/>
            <a:ext cx="1310661" cy="8724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1"/>
          <a:srcRect l="13222" t="10049" r="19352" b="10049"/>
          <a:stretch/>
        </p:blipFill>
        <p:spPr>
          <a:xfrm>
            <a:off x="6424457" y="4509120"/>
            <a:ext cx="1512168" cy="91324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2"/>
          <a:srcRect l="14241" t="66970" r="62728" b="16059"/>
          <a:stretch/>
        </p:blipFill>
        <p:spPr>
          <a:xfrm>
            <a:off x="8791998" y="5436697"/>
            <a:ext cx="2068435" cy="1147737"/>
          </a:xfrm>
          <a:prstGeom prst="rect">
            <a:avLst/>
          </a:prstGeom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 rot="20612348">
            <a:off x="2580460" y="5876845"/>
            <a:ext cx="1199373" cy="530913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11" tIns="34289" rIns="68511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endParaRPr lang="ru-RU" alt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6313" y="5580940"/>
            <a:ext cx="729043" cy="11227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94822" y="5927967"/>
            <a:ext cx="1029952" cy="579220"/>
          </a:xfrm>
          <a:prstGeom prst="rect">
            <a:avLst/>
          </a:prstGeom>
        </p:spPr>
      </p:pic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3338" y="5241023"/>
            <a:ext cx="489654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0" tIns="34289" rIns="68550" bIns="34289" anchor="ctr"/>
          <a:lstStyle/>
          <a:p>
            <a:pPr algn="ctr" defTabSz="68546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</a:rPr>
              <a:t>При подтверждении личности вам понадобится</a:t>
            </a:r>
          </a:p>
        </p:txBody>
      </p:sp>
    </p:spTree>
    <p:extLst>
      <p:ext uri="{BB962C8B-B14F-4D97-AF65-F5344CB8AC3E}">
        <p14:creationId xmlns:p14="http://schemas.microsoft.com/office/powerpoint/2010/main" val="72495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590</TotalTime>
  <Words>219</Words>
  <Application>Microsoft Office PowerPoint</Application>
  <PresentationFormat>Произвольный</PresentationFormat>
  <Paragraphs>51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Calibri</vt:lpstr>
      <vt:lpstr>Georgia</vt:lpstr>
      <vt:lpstr>Lato</vt:lpstr>
      <vt:lpstr>Times New Roman</vt:lpstr>
      <vt:lpstr>Trebuchet MS</vt:lpstr>
      <vt:lpstr>Wingdings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Кочегарова Анастасия Евгеньевна</dc:creator>
  <cp:lastModifiedBy>Сычёва Татьяна Владимировна (GUCOMP61 - SichovaTV)</cp:lastModifiedBy>
  <cp:revision>30</cp:revision>
  <dcterms:created xsi:type="dcterms:W3CDTF">2023-02-07T05:39:50Z</dcterms:created>
  <dcterms:modified xsi:type="dcterms:W3CDTF">2023-02-10T08:52:11Z</dcterms:modified>
</cp:coreProperties>
</file>