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9" r:id="rId3"/>
    <p:sldId id="261" r:id="rId4"/>
    <p:sldId id="262" r:id="rId5"/>
    <p:sldId id="263" r:id="rId6"/>
    <p:sldId id="265" r:id="rId7"/>
    <p:sldId id="266" r:id="rId8"/>
    <p:sldId id="267" r:id="rId9"/>
    <p:sldId id="269" r:id="rId10"/>
    <p:sldId id="273" r:id="rId11"/>
    <p:sldId id="270" r:id="rId12"/>
    <p:sldId id="275" r:id="rId13"/>
    <p:sldId id="277" r:id="rId14"/>
    <p:sldId id="278" r:id="rId15"/>
    <p:sldId id="280" r:id="rId16"/>
    <p:sldId id="281" r:id="rId17"/>
    <p:sldId id="283" r:id="rId18"/>
    <p:sldId id="284" r:id="rId19"/>
    <p:sldId id="285" r:id="rId20"/>
    <p:sldId id="287" r:id="rId21"/>
    <p:sldId id="288" r:id="rId22"/>
    <p:sldId id="290" r:id="rId23"/>
    <p:sldId id="291" r:id="rId24"/>
    <p:sldId id="292" r:id="rId25"/>
    <p:sldId id="293"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3B70164-0628-4103-89D7-DD41A2FF6DDF}" type="datetimeFigureOut">
              <a:rPr lang="ru-RU"/>
              <a:pPr>
                <a:defRPr/>
              </a:pPr>
              <a:t>06.02.2022</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19B7F1F5-7801-4A52-B0A5-D522EDAF5BA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46B7CAE-B3C9-46A5-BCC5-6768E345342C}" type="datetimeFigureOut">
              <a:rPr lang="ru-RU"/>
              <a:pPr>
                <a:defRPr/>
              </a:pPr>
              <a:t>06.02.2022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33AAEE7-D095-4120-ACEF-8AE4114BF69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D49CFAA-2B6C-4CA1-822C-E22BD4E6C186}" type="datetimeFigureOut">
              <a:rPr lang="ru-RU"/>
              <a:pPr>
                <a:defRPr/>
              </a:pPr>
              <a:t>06.02.2022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CDB0869-38C3-404B-8785-E6D1305F56B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50B8079-D2E5-4E8B-9512-95439B1A92D3}" type="datetimeFigureOut">
              <a:rPr lang="ru-RU"/>
              <a:pPr>
                <a:defRPr/>
              </a:pPr>
              <a:t>06.02.2022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19B2524-E1E0-44D8-8572-BED6FA6410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CD7281-B945-42B3-8244-5C72C94303A9}" type="datetimeFigureOut">
              <a:rPr lang="ru-RU"/>
              <a:pPr>
                <a:defRPr/>
              </a:pPr>
              <a:t>06.02.2022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5140B7-EF22-4AB6-BC1A-BB13C79D365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7C9E8EC-A2F4-4605-ACCC-794FDC1CFD53}" type="datetimeFigureOut">
              <a:rPr lang="ru-RU"/>
              <a:pPr>
                <a:defRPr/>
              </a:pPr>
              <a:t>06.02.2022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239956D-137E-479F-AA0B-F267802F5EB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C4F7B9F-3BB6-49BF-894C-41739A530CBA}" type="datetimeFigureOut">
              <a:rPr lang="ru-RU"/>
              <a:pPr>
                <a:defRPr/>
              </a:pPr>
              <a:t>06.02.2022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A1419F79-5937-4349-8079-A3D96DF0E6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C5D6C09-6F4C-42CC-959D-745CFEC8C0BF}" type="datetimeFigureOut">
              <a:rPr lang="ru-RU"/>
              <a:pPr>
                <a:defRPr/>
              </a:pPr>
              <a:t>06.02.2022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F989387-F38F-48D3-879F-9AF6E9CE8CA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79B2433-0B29-49FC-A128-C37AF06B2416}" type="datetimeFigureOut">
              <a:rPr lang="ru-RU"/>
              <a:pPr>
                <a:defRPr/>
              </a:pPr>
              <a:t>06.02.2022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D61EDD68-F217-4826-9D47-8E5C873FD19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3F1B2AF-C2C3-42AB-8B32-316B448A7F67}" type="datetimeFigureOut">
              <a:rPr lang="ru-RU"/>
              <a:pPr>
                <a:defRPr/>
              </a:pPr>
              <a:t>06.02.2022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EED0C21-0BED-4243-9436-5F5340FB5C7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8AE9486-B828-42EA-BFC1-0E3BE199F553}" type="datetimeFigureOut">
              <a:rPr lang="ru-RU"/>
              <a:pPr>
                <a:defRPr/>
              </a:pPr>
              <a:t>06.02.2022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5297F77-240B-46E7-AF12-C7AE27C6F03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79DDE60-2CF9-4D59-BEFA-B818FFEED932}" type="datetimeFigureOut">
              <a:rPr lang="ru-RU"/>
              <a:pPr>
                <a:defRPr/>
              </a:pPr>
              <a:t>06.02.2022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ED2762B-121B-4C09-A3FE-65DEBAC6F120}"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29" r:id="rId1"/>
    <p:sldLayoutId id="2147483921" r:id="rId2"/>
    <p:sldLayoutId id="2147483930" r:id="rId3"/>
    <p:sldLayoutId id="2147483922" r:id="rId4"/>
    <p:sldLayoutId id="2147483923" r:id="rId5"/>
    <p:sldLayoutId id="2147483924" r:id="rId6"/>
    <p:sldLayoutId id="2147483925" r:id="rId7"/>
    <p:sldLayoutId id="2147483926" r:id="rId8"/>
    <p:sldLayoutId id="2147483931" r:id="rId9"/>
    <p:sldLayoutId id="2147483927" r:id="rId10"/>
    <p:sldLayoutId id="214748392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42910" y="1785926"/>
            <a:ext cx="7851648" cy="1828800"/>
          </a:xfrm>
        </p:spPr>
        <p:txBody>
          <a:bodyPr/>
          <a:lstStyle/>
          <a:p>
            <a:pPr algn="ctr" eaLnBrk="1" fontAlgn="auto" hangingPunct="1">
              <a:spcAft>
                <a:spcPts val="0"/>
              </a:spcAft>
              <a:defRPr/>
            </a:pPr>
            <a:r>
              <a:rPr lang="ru-RU" dirty="0" smtClean="0"/>
              <a:t>Развиваем мелкую моторику</a:t>
            </a:r>
          </a:p>
        </p:txBody>
      </p:sp>
      <p:sp>
        <p:nvSpPr>
          <p:cNvPr id="5123" name="Подзаголовок 2"/>
          <p:cNvSpPr>
            <a:spLocks noGrp="1"/>
          </p:cNvSpPr>
          <p:nvPr>
            <p:ph type="subTitle" idx="1"/>
          </p:nvPr>
        </p:nvSpPr>
        <p:spPr>
          <a:xfrm>
            <a:off x="2714612" y="4214818"/>
            <a:ext cx="5816614" cy="1843100"/>
          </a:xfrm>
        </p:spPr>
        <p:txBody>
          <a:bodyPr/>
          <a:lstStyle/>
          <a:p>
            <a:pPr marR="0" eaLnBrk="1" hangingPunct="1"/>
            <a:r>
              <a:rPr lang="ru-RU" dirty="0" smtClean="0"/>
              <a:t>Подготовила: </a:t>
            </a:r>
          </a:p>
          <a:p>
            <a:pPr marR="0" eaLnBrk="1" hangingPunct="1"/>
            <a:r>
              <a:rPr lang="ru-RU" dirty="0" smtClean="0"/>
              <a:t>Новикова Любовь Леонидовна</a:t>
            </a:r>
          </a:p>
          <a:p>
            <a:pPr marR="0" eaLnBrk="1" hangingPunct="1"/>
            <a:r>
              <a:rPr lang="ru-RU" dirty="0" smtClean="0"/>
              <a:t>учитель-дефектолог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549275"/>
            <a:ext cx="8229600" cy="287338"/>
          </a:xfrm>
        </p:spPr>
        <p:txBody>
          <a:bodyPr>
            <a:normAutofit fontScale="90000"/>
          </a:bodyPr>
          <a:lstStyle/>
          <a:p>
            <a:pPr eaLnBrk="1" fontAlgn="auto" hangingPunct="1">
              <a:spcAft>
                <a:spcPts val="0"/>
              </a:spcAft>
              <a:defRPr/>
            </a:pPr>
            <a:r>
              <a:rPr lang="ru-RU" b="1" dirty="0" err="1" smtClean="0"/>
              <a:t>Кинезиологические</a:t>
            </a:r>
            <a:r>
              <a:rPr lang="ru-RU" b="1" dirty="0" smtClean="0"/>
              <a:t> упражнения</a:t>
            </a:r>
          </a:p>
        </p:txBody>
      </p:sp>
      <p:sp>
        <p:nvSpPr>
          <p:cNvPr id="14339" name="Содержимое 2"/>
          <p:cNvSpPr>
            <a:spLocks noGrp="1"/>
          </p:cNvSpPr>
          <p:nvPr>
            <p:ph sz="half" idx="1"/>
          </p:nvPr>
        </p:nvSpPr>
        <p:spPr>
          <a:xfrm>
            <a:off x="457200" y="1600200"/>
            <a:ext cx="3035300" cy="4525963"/>
          </a:xfrm>
        </p:spPr>
        <p:txBody>
          <a:bodyPr/>
          <a:lstStyle/>
          <a:p>
            <a:pPr eaLnBrk="1" hangingPunct="1"/>
            <a:r>
              <a:rPr lang="ru-RU" smtClean="0"/>
              <a:t>Кинезиология –наука о развитии умственных способностей и физического здоровья через определенные двигательные упражнения.</a:t>
            </a:r>
          </a:p>
        </p:txBody>
      </p:sp>
      <p:pic>
        <p:nvPicPr>
          <p:cNvPr id="14340" name="Picture 2" descr="C:\Users\Рабочая станция 5\Desktop\i3VLXTCUL.jpg"/>
          <p:cNvPicPr>
            <a:picLocks noGrp="1" noChangeAspect="1" noChangeArrowheads="1"/>
          </p:cNvPicPr>
          <p:nvPr>
            <p:ph sz="half" idx="2"/>
          </p:nvPr>
        </p:nvPicPr>
        <p:blipFill>
          <a:blip r:embed="rId2" cstate="screen"/>
          <a:srcRect/>
          <a:stretch>
            <a:fillRect/>
          </a:stretch>
        </p:blipFill>
        <p:spPr>
          <a:xfrm>
            <a:off x="3851275" y="836613"/>
            <a:ext cx="5041900" cy="58324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1143000"/>
          </a:xfrm>
        </p:spPr>
        <p:txBody>
          <a:bodyPr rtlCol="0">
            <a:normAutofit fontScale="90000"/>
          </a:bodyPr>
          <a:lstStyle/>
          <a:p>
            <a:pPr algn="ctr" eaLnBrk="1" fontAlgn="auto" hangingPunct="1">
              <a:spcAft>
                <a:spcPts val="0"/>
              </a:spcAft>
              <a:defRPr/>
            </a:pPr>
            <a:r>
              <a:rPr lang="ru-RU" sz="3100" b="1" dirty="0" smtClean="0"/>
              <a:t/>
            </a:r>
            <a:br>
              <a:rPr lang="ru-RU" sz="3100" b="1" dirty="0" smtClean="0"/>
            </a:br>
            <a:r>
              <a:rPr lang="ru-RU" sz="3100" b="1" dirty="0" err="1" smtClean="0"/>
              <a:t>Кинезиологические</a:t>
            </a:r>
            <a:r>
              <a:rPr lang="ru-RU" sz="3100" b="1" dirty="0" smtClean="0"/>
              <a:t> </a:t>
            </a:r>
            <a:r>
              <a:rPr lang="ru-RU" sz="3100" b="1" dirty="0"/>
              <a:t>упражнения, развивающие межполушарное взаимодействие</a:t>
            </a:r>
            <a:r>
              <a:rPr lang="ru-RU" dirty="0" smtClean="0"/>
              <a:t/>
            </a:r>
            <a:br>
              <a:rPr lang="ru-RU" dirty="0" smtClean="0"/>
            </a:br>
            <a:endParaRPr lang="ru-RU" dirty="0"/>
          </a:p>
        </p:txBody>
      </p:sp>
      <p:sp>
        <p:nvSpPr>
          <p:cNvPr id="15363" name="Содержимое 2"/>
          <p:cNvSpPr>
            <a:spLocks noGrp="1"/>
          </p:cNvSpPr>
          <p:nvPr>
            <p:ph sz="half" idx="1"/>
          </p:nvPr>
        </p:nvSpPr>
        <p:spPr>
          <a:xfrm>
            <a:off x="457200" y="1920875"/>
            <a:ext cx="4038600" cy="4433888"/>
          </a:xfrm>
        </p:spPr>
        <p:txBody>
          <a:bodyPr/>
          <a:lstStyle/>
          <a:p>
            <a:pPr eaLnBrk="1" hangingPunct="1"/>
            <a:r>
              <a:rPr lang="ru-RU" smtClean="0"/>
              <a:t> </a:t>
            </a:r>
          </a:p>
        </p:txBody>
      </p:sp>
      <p:pic>
        <p:nvPicPr>
          <p:cNvPr id="15364" name="Содержимое 4" descr="C:\Users\Рабочая станция 5\Desktop\021.jpg"/>
          <p:cNvPicPr>
            <a:picLocks noGrp="1"/>
          </p:cNvPicPr>
          <p:nvPr>
            <p:ph sz="half" idx="2"/>
          </p:nvPr>
        </p:nvPicPr>
        <p:blipFill>
          <a:blip r:embed="rId2" cstate="screen"/>
          <a:srcRect/>
          <a:stretch>
            <a:fillRect/>
          </a:stretch>
        </p:blipFill>
        <p:spPr>
          <a:xfrm>
            <a:off x="4643438" y="1857364"/>
            <a:ext cx="4244975" cy="4827584"/>
          </a:xfrm>
        </p:spPr>
      </p:pic>
      <p:pic>
        <p:nvPicPr>
          <p:cNvPr id="15365" name="Picture 2" descr="C:\Users\Рабочая станция 5\Desktop\i1JCGHI3F.jpg"/>
          <p:cNvPicPr>
            <a:picLocks noChangeAspect="1" noChangeArrowheads="1"/>
          </p:cNvPicPr>
          <p:nvPr/>
        </p:nvPicPr>
        <p:blipFill>
          <a:blip r:embed="rId3" cstate="screen"/>
          <a:srcRect/>
          <a:stretch>
            <a:fillRect/>
          </a:stretch>
        </p:blipFill>
        <p:spPr bwMode="auto">
          <a:xfrm>
            <a:off x="214282" y="1857364"/>
            <a:ext cx="4429156" cy="480220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42984"/>
            <a:ext cx="8229600" cy="708025"/>
          </a:xfrm>
        </p:spPr>
        <p:txBody>
          <a:bodyPr rtlCol="0">
            <a:normAutofit fontScale="90000"/>
          </a:bodyPr>
          <a:lstStyle/>
          <a:p>
            <a:pPr algn="ctr" eaLnBrk="1" fontAlgn="auto" hangingPunct="1">
              <a:spcAft>
                <a:spcPts val="0"/>
              </a:spcAft>
              <a:defRPr/>
            </a:pPr>
            <a:r>
              <a:rPr lang="ru-RU" b="1" dirty="0" smtClean="0"/>
              <a:t>Игры с крупами</a:t>
            </a:r>
            <a:r>
              <a:rPr lang="ru-RU" dirty="0" smtClean="0"/>
              <a:t/>
            </a:r>
            <a:br>
              <a:rPr lang="ru-RU" dirty="0" smtClean="0"/>
            </a:br>
            <a:endParaRPr lang="ru-RU" dirty="0"/>
          </a:p>
        </p:txBody>
      </p:sp>
      <p:sp>
        <p:nvSpPr>
          <p:cNvPr id="16387" name="Содержимое 2"/>
          <p:cNvSpPr>
            <a:spLocks noGrp="1"/>
          </p:cNvSpPr>
          <p:nvPr>
            <p:ph idx="1"/>
          </p:nvPr>
        </p:nvSpPr>
        <p:spPr>
          <a:xfrm>
            <a:off x="457200" y="1268413"/>
            <a:ext cx="8229600" cy="5056187"/>
          </a:xfrm>
        </p:spPr>
        <p:txBody>
          <a:bodyPr/>
          <a:lstStyle/>
          <a:p>
            <a:pPr eaLnBrk="1" hangingPunct="1">
              <a:buFont typeface="Arial" charset="0"/>
              <a:buNone/>
            </a:pPr>
            <a:r>
              <a:rPr lang="ru-RU" sz="1800" smtClean="0"/>
              <a:t>Рисуем                                                «Золушка»                                     Поделки</a:t>
            </a:r>
          </a:p>
          <a:p>
            <a:pPr eaLnBrk="1" hangingPunct="1">
              <a:buFont typeface="Arial" charset="0"/>
              <a:buNone/>
            </a:pPr>
            <a:r>
              <a:rPr lang="ru-RU" sz="1800" smtClean="0"/>
              <a:t>на крупе                                                                                                       из крупы</a:t>
            </a:r>
          </a:p>
          <a:p>
            <a:pPr eaLnBrk="1" hangingPunct="1">
              <a:buFont typeface="Arial" charset="0"/>
              <a:buNone/>
            </a:pPr>
            <a:endParaRPr lang="ru-RU" smtClean="0"/>
          </a:p>
          <a:p>
            <a:pPr eaLnBrk="1" hangingPunct="1">
              <a:buFont typeface="Arial" charset="0"/>
              <a:buNone/>
            </a:pPr>
            <a:endParaRPr lang="ru-RU" smtClean="0"/>
          </a:p>
          <a:p>
            <a:pPr eaLnBrk="1" hangingPunct="1">
              <a:buFont typeface="Arial" charset="0"/>
              <a:buNone/>
            </a:pPr>
            <a:endParaRPr lang="ru-RU" smtClean="0"/>
          </a:p>
          <a:p>
            <a:pPr eaLnBrk="1" hangingPunct="1">
              <a:buFont typeface="Arial" charset="0"/>
              <a:buNone/>
            </a:pPr>
            <a:endParaRPr lang="ru-RU" smtClean="0"/>
          </a:p>
          <a:p>
            <a:pPr eaLnBrk="1" hangingPunct="1">
              <a:buFont typeface="Arial" charset="0"/>
              <a:buNone/>
            </a:pPr>
            <a:endParaRPr lang="ru-RU" smtClean="0"/>
          </a:p>
          <a:p>
            <a:pPr eaLnBrk="1" hangingPunct="1">
              <a:buFont typeface="Arial" charset="0"/>
              <a:buNone/>
            </a:pPr>
            <a:endParaRPr lang="ru-RU" sz="2000" smtClean="0"/>
          </a:p>
          <a:p>
            <a:pPr eaLnBrk="1" hangingPunct="1">
              <a:buFont typeface="Arial" charset="0"/>
              <a:buNone/>
            </a:pPr>
            <a:endParaRPr lang="ru-RU" sz="2000" smtClean="0"/>
          </a:p>
          <a:p>
            <a:pPr eaLnBrk="1" hangingPunct="1">
              <a:buFont typeface="Arial" charset="0"/>
              <a:buNone/>
            </a:pPr>
            <a:endParaRPr lang="ru-RU" sz="2000" smtClean="0"/>
          </a:p>
          <a:p>
            <a:pPr eaLnBrk="1" hangingPunct="1">
              <a:buFont typeface="Arial" charset="0"/>
              <a:buNone/>
            </a:pPr>
            <a:r>
              <a:rPr lang="ru-RU" sz="2000" smtClean="0"/>
              <a:t>Ещё: Прячем ручки, пересыпаем крупу, покормим птичек, найди игрушку, отгадай, какая крупа в мешочке и другие.</a:t>
            </a:r>
          </a:p>
          <a:p>
            <a:pPr eaLnBrk="1" hangingPunct="1">
              <a:buFont typeface="Arial" charset="0"/>
              <a:buNone/>
            </a:pPr>
            <a:endParaRPr lang="ru-RU" sz="2000" smtClean="0"/>
          </a:p>
          <a:p>
            <a:pPr eaLnBrk="1" hangingPunct="1">
              <a:buFont typeface="Arial" charset="0"/>
              <a:buNone/>
            </a:pPr>
            <a:endParaRPr lang="ru-RU" sz="2000" smtClean="0"/>
          </a:p>
          <a:p>
            <a:pPr eaLnBrk="1" hangingPunct="1">
              <a:buFont typeface="Arial" charset="0"/>
              <a:buNone/>
            </a:pPr>
            <a:endParaRPr lang="ru-RU" sz="2000" smtClean="0"/>
          </a:p>
          <a:p>
            <a:pPr eaLnBrk="1" hangingPunct="1">
              <a:buFont typeface="Arial" charset="0"/>
              <a:buNone/>
            </a:pPr>
            <a:endParaRPr lang="ru-RU" smtClean="0"/>
          </a:p>
        </p:txBody>
      </p:sp>
      <p:pic>
        <p:nvPicPr>
          <p:cNvPr id="16388" name="Рисунок 3" descr="C:\Users\Рабочая станция 5\Desktop\hello_html_317a8ec6.jpg"/>
          <p:cNvPicPr>
            <a:picLocks noChangeAspect="1" noChangeArrowheads="1"/>
          </p:cNvPicPr>
          <p:nvPr/>
        </p:nvPicPr>
        <p:blipFill>
          <a:blip r:embed="rId2" cstate="screen"/>
          <a:srcRect/>
          <a:stretch>
            <a:fillRect/>
          </a:stretch>
        </p:blipFill>
        <p:spPr bwMode="auto">
          <a:xfrm>
            <a:off x="214282" y="2428868"/>
            <a:ext cx="2592388" cy="2586043"/>
          </a:xfrm>
          <a:prstGeom prst="rect">
            <a:avLst/>
          </a:prstGeom>
          <a:noFill/>
          <a:ln w="9525">
            <a:noFill/>
            <a:miter lim="800000"/>
            <a:headEnd/>
            <a:tailEnd/>
          </a:ln>
        </p:spPr>
      </p:pic>
      <p:pic>
        <p:nvPicPr>
          <p:cNvPr id="16389" name="Рисунок 4" descr="C:\Users\Рабочая станция 5\Desktop\6509885.jpg"/>
          <p:cNvPicPr>
            <a:picLocks noChangeAspect="1" noChangeArrowheads="1"/>
          </p:cNvPicPr>
          <p:nvPr/>
        </p:nvPicPr>
        <p:blipFill>
          <a:blip r:embed="rId3" cstate="screen"/>
          <a:srcRect/>
          <a:stretch>
            <a:fillRect/>
          </a:stretch>
        </p:blipFill>
        <p:spPr bwMode="auto">
          <a:xfrm>
            <a:off x="3059113" y="2000240"/>
            <a:ext cx="3025775" cy="3228985"/>
          </a:xfrm>
          <a:prstGeom prst="rect">
            <a:avLst/>
          </a:prstGeom>
          <a:noFill/>
          <a:ln w="9525">
            <a:noFill/>
            <a:miter lim="800000"/>
            <a:headEnd/>
            <a:tailEnd/>
          </a:ln>
        </p:spPr>
      </p:pic>
      <p:pic>
        <p:nvPicPr>
          <p:cNvPr id="16390" name="Рисунок 5" descr="C:\Users\Рабочая станция 5\Desktop\iSU39ONOZ.jpg"/>
          <p:cNvPicPr>
            <a:picLocks noChangeAspect="1" noChangeArrowheads="1"/>
          </p:cNvPicPr>
          <p:nvPr/>
        </p:nvPicPr>
        <p:blipFill>
          <a:blip r:embed="rId4" cstate="screen"/>
          <a:srcRect/>
          <a:stretch>
            <a:fillRect/>
          </a:stretch>
        </p:blipFill>
        <p:spPr bwMode="auto">
          <a:xfrm>
            <a:off x="6372225" y="2714620"/>
            <a:ext cx="2484438" cy="251460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rtlCol="0">
            <a:normAutofit fontScale="90000"/>
          </a:bodyPr>
          <a:lstStyle/>
          <a:p>
            <a:pPr eaLnBrk="1" fontAlgn="auto" hangingPunct="1">
              <a:spcAft>
                <a:spcPts val="0"/>
              </a:spcAft>
              <a:defRPr/>
            </a:pPr>
            <a:r>
              <a:rPr lang="ru-RU" sz="2700" b="1" dirty="0" smtClean="0"/>
              <a:t/>
            </a:r>
            <a:br>
              <a:rPr lang="ru-RU" sz="2700" b="1" dirty="0" smtClean="0"/>
            </a:br>
            <a:r>
              <a:rPr lang="ru-RU" sz="2700" b="1" dirty="0" smtClean="0"/>
              <a:t>Игры с бусинами, пуговицами, мелкими камушками, макаронными изделиями</a:t>
            </a:r>
            <a:r>
              <a:rPr lang="ru-RU" dirty="0" smtClean="0"/>
              <a:t/>
            </a:r>
            <a:br>
              <a:rPr lang="ru-RU" dirty="0" smtClean="0"/>
            </a:br>
            <a:endParaRPr lang="ru-RU" dirty="0"/>
          </a:p>
        </p:txBody>
      </p:sp>
      <p:sp>
        <p:nvSpPr>
          <p:cNvPr id="17411" name="Содержимое 2"/>
          <p:cNvSpPr>
            <a:spLocks noGrp="1"/>
          </p:cNvSpPr>
          <p:nvPr>
            <p:ph sz="half" idx="1"/>
          </p:nvPr>
        </p:nvSpPr>
        <p:spPr>
          <a:xfrm>
            <a:off x="457200" y="1196975"/>
            <a:ext cx="4038600" cy="5157788"/>
          </a:xfrm>
        </p:spPr>
        <p:txBody>
          <a:bodyPr/>
          <a:lstStyle/>
          <a:p>
            <a:pPr eaLnBrk="1" hangingPunct="1"/>
            <a:r>
              <a:rPr lang="ru-RU" sz="2000" smtClean="0"/>
              <a:t>Нанизывание: пуговицы, бусы, рожки и макароны, сушки, картонные кружочки, листья деревьев, ягоды рябины.</a:t>
            </a:r>
          </a:p>
          <a:p>
            <a:pPr eaLnBrk="1" hangingPunct="1"/>
            <a:r>
              <a:rPr lang="ru-RU" sz="2000" smtClean="0"/>
              <a:t>Картины из пуговиц.</a:t>
            </a:r>
          </a:p>
          <a:p>
            <a:pPr eaLnBrk="1" hangingPunct="1"/>
            <a:r>
              <a:rPr lang="ru-RU" sz="2000" smtClean="0"/>
              <a:t>Выкладывание букв, силуэтов.</a:t>
            </a:r>
          </a:p>
          <a:p>
            <a:pPr eaLnBrk="1" hangingPunct="1"/>
            <a:r>
              <a:rPr lang="ru-RU" sz="2000" smtClean="0"/>
              <a:t>Сортировка по заданному признаку.</a:t>
            </a:r>
          </a:p>
          <a:p>
            <a:pPr eaLnBrk="1" hangingPunct="1"/>
            <a:r>
              <a:rPr lang="ru-RU" sz="2000" smtClean="0"/>
              <a:t>Цепочки из цветных скрепок.</a:t>
            </a:r>
          </a:p>
          <a:p>
            <a:pPr eaLnBrk="1" hangingPunct="1"/>
            <a:endParaRPr lang="ru-RU" smtClean="0"/>
          </a:p>
        </p:txBody>
      </p:sp>
      <p:pic>
        <p:nvPicPr>
          <p:cNvPr id="17412" name="Содержимое 4" descr="C:\Users\Рабочая станция 5\Desktop\i.jpg"/>
          <p:cNvPicPr>
            <a:picLocks noGrp="1"/>
          </p:cNvPicPr>
          <p:nvPr>
            <p:ph sz="half" idx="2"/>
          </p:nvPr>
        </p:nvPicPr>
        <p:blipFill>
          <a:blip r:embed="rId2" cstate="screen"/>
          <a:srcRect/>
          <a:stretch>
            <a:fillRect/>
          </a:stretch>
        </p:blipFill>
        <p:spPr>
          <a:xfrm>
            <a:off x="4427538" y="1052513"/>
            <a:ext cx="4038600" cy="2663825"/>
          </a:xfrm>
        </p:spPr>
      </p:pic>
      <p:pic>
        <p:nvPicPr>
          <p:cNvPr id="17413" name="Рисунок 5" descr="C:\Users\Рабочая станция 5\Desktop\83765-igry-na-razvitie-melkoy-motoriki-3-4-goda-svoimi-rukami.jpg"/>
          <p:cNvPicPr>
            <a:picLocks noChangeAspect="1" noChangeArrowheads="1"/>
          </p:cNvPicPr>
          <p:nvPr/>
        </p:nvPicPr>
        <p:blipFill>
          <a:blip r:embed="rId3" cstate="screen"/>
          <a:srcRect/>
          <a:stretch>
            <a:fillRect/>
          </a:stretch>
        </p:blipFill>
        <p:spPr bwMode="auto">
          <a:xfrm>
            <a:off x="4427538" y="3789363"/>
            <a:ext cx="4032250" cy="2879725"/>
          </a:xfrm>
          <a:prstGeom prst="rect">
            <a:avLst/>
          </a:prstGeom>
          <a:noFill/>
          <a:ln w="9525">
            <a:noFill/>
            <a:miter lim="800000"/>
            <a:headEnd/>
            <a:tailEnd/>
          </a:ln>
        </p:spPr>
      </p:pic>
      <p:pic>
        <p:nvPicPr>
          <p:cNvPr id="17414" name="Рисунок 6" descr="C:\Users\Рабочая станция 5\Desktop\rmmr_05.jpg"/>
          <p:cNvPicPr>
            <a:picLocks noChangeAspect="1" noChangeArrowheads="1"/>
          </p:cNvPicPr>
          <p:nvPr/>
        </p:nvPicPr>
        <p:blipFill>
          <a:blip r:embed="rId4" cstate="screen"/>
          <a:srcRect/>
          <a:stretch>
            <a:fillRect/>
          </a:stretch>
        </p:blipFill>
        <p:spPr bwMode="auto">
          <a:xfrm>
            <a:off x="611188" y="4652963"/>
            <a:ext cx="3889375" cy="20494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704850"/>
            <a:ext cx="8229600" cy="636588"/>
          </a:xfrm>
        </p:spPr>
        <p:txBody>
          <a:bodyPr>
            <a:normAutofit fontScale="90000"/>
          </a:bodyPr>
          <a:lstStyle/>
          <a:p>
            <a:pPr algn="ctr" eaLnBrk="1" fontAlgn="auto" hangingPunct="1">
              <a:spcAft>
                <a:spcPts val="0"/>
              </a:spcAft>
              <a:defRPr/>
            </a:pPr>
            <a:r>
              <a:rPr lang="ru-RU" b="1" dirty="0" smtClean="0"/>
              <a:t>Игры с пластилином</a:t>
            </a:r>
            <a:endParaRPr lang="ru-RU" dirty="0" smtClean="0"/>
          </a:p>
        </p:txBody>
      </p:sp>
      <p:sp>
        <p:nvSpPr>
          <p:cNvPr id="18435" name="Содержимое 2"/>
          <p:cNvSpPr>
            <a:spLocks noGrp="1"/>
          </p:cNvSpPr>
          <p:nvPr>
            <p:ph idx="1"/>
          </p:nvPr>
        </p:nvSpPr>
        <p:spPr>
          <a:xfrm>
            <a:off x="457200" y="1412875"/>
            <a:ext cx="8229600" cy="4911725"/>
          </a:xfrm>
        </p:spPr>
        <p:txBody>
          <a:bodyPr/>
          <a:lstStyle/>
          <a:p>
            <a:pPr eaLnBrk="1" hangingPunct="1"/>
            <a:r>
              <a:rPr lang="ru-RU" sz="1800" smtClean="0"/>
              <a:t>Картины из пластилина</a:t>
            </a:r>
          </a:p>
          <a:p>
            <a:pPr eaLnBrk="1" hangingPunct="1"/>
            <a:r>
              <a:rPr lang="ru-RU" sz="1800" smtClean="0"/>
              <a:t>Объемные изделия</a:t>
            </a:r>
          </a:p>
          <a:p>
            <a:pPr eaLnBrk="1" hangingPunct="1"/>
            <a:r>
              <a:rPr lang="ru-RU" sz="1800" smtClean="0"/>
              <a:t>Дощечки покрытые пластилином</a:t>
            </a:r>
          </a:p>
          <a:p>
            <a:pPr eaLnBrk="1" hangingPunct="1">
              <a:buFont typeface="Arial" charset="0"/>
              <a:buNone/>
            </a:pPr>
            <a:r>
              <a:rPr lang="ru-RU" sz="1800" smtClean="0"/>
              <a:t> для выкладывания на которых </a:t>
            </a:r>
          </a:p>
          <a:p>
            <a:pPr eaLnBrk="1" hangingPunct="1">
              <a:buFont typeface="Arial" charset="0"/>
              <a:buNone/>
            </a:pPr>
            <a:r>
              <a:rPr lang="ru-RU" sz="1800" smtClean="0"/>
              <a:t>используются различные материалы: </a:t>
            </a:r>
          </a:p>
          <a:p>
            <a:pPr eaLnBrk="1" hangingPunct="1">
              <a:buFont typeface="Arial" charset="0"/>
              <a:buNone/>
            </a:pPr>
            <a:r>
              <a:rPr lang="ru-RU" sz="1800" smtClean="0"/>
              <a:t>горох, фасоль, семена тыквы, арбуза, </a:t>
            </a:r>
          </a:p>
          <a:p>
            <a:pPr eaLnBrk="1" hangingPunct="1">
              <a:buFont typeface="Arial" charset="0"/>
              <a:buNone/>
            </a:pPr>
            <a:r>
              <a:rPr lang="ru-RU" sz="1800" smtClean="0"/>
              <a:t>вишневые и сливовые косточки, </a:t>
            </a:r>
          </a:p>
          <a:p>
            <a:pPr eaLnBrk="1" hangingPunct="1">
              <a:buFont typeface="Arial" charset="0"/>
              <a:buNone/>
            </a:pPr>
            <a:r>
              <a:rPr lang="ru-RU" sz="1800" smtClean="0"/>
              <a:t>различной величины пуговиц, </a:t>
            </a:r>
          </a:p>
          <a:p>
            <a:pPr eaLnBrk="1" hangingPunct="1">
              <a:buFont typeface="Arial" charset="0"/>
              <a:buNone/>
            </a:pPr>
            <a:r>
              <a:rPr lang="ru-RU" sz="1800" smtClean="0"/>
              <a:t>палочки. </a:t>
            </a:r>
          </a:p>
          <a:p>
            <a:pPr eaLnBrk="1" hangingPunct="1"/>
            <a:endParaRPr lang="ru-RU" smtClean="0"/>
          </a:p>
        </p:txBody>
      </p:sp>
      <p:pic>
        <p:nvPicPr>
          <p:cNvPr id="18436" name="Рисунок 3" descr="C:\Users\Рабочая станция 5\Desktop\iLE6YHWPR.jpg"/>
          <p:cNvPicPr>
            <a:picLocks noChangeAspect="1" noChangeArrowheads="1"/>
          </p:cNvPicPr>
          <p:nvPr/>
        </p:nvPicPr>
        <p:blipFill>
          <a:blip r:embed="rId2" cstate="screen"/>
          <a:srcRect/>
          <a:stretch>
            <a:fillRect/>
          </a:stretch>
        </p:blipFill>
        <p:spPr bwMode="auto">
          <a:xfrm>
            <a:off x="4787900" y="1341438"/>
            <a:ext cx="4070350" cy="2735262"/>
          </a:xfrm>
          <a:prstGeom prst="rect">
            <a:avLst/>
          </a:prstGeom>
          <a:noFill/>
          <a:ln w="9525">
            <a:noFill/>
            <a:miter lim="800000"/>
            <a:headEnd/>
            <a:tailEnd/>
          </a:ln>
        </p:spPr>
      </p:pic>
      <p:pic>
        <p:nvPicPr>
          <p:cNvPr id="18437" name="Рисунок 4" descr="C:\Users\Рабочая станция 5\Desktop\iGRLRS5EA.jpg"/>
          <p:cNvPicPr>
            <a:picLocks noChangeAspect="1" noChangeArrowheads="1"/>
          </p:cNvPicPr>
          <p:nvPr/>
        </p:nvPicPr>
        <p:blipFill>
          <a:blip r:embed="rId3" cstate="screen"/>
          <a:srcRect/>
          <a:stretch>
            <a:fillRect/>
          </a:stretch>
        </p:blipFill>
        <p:spPr bwMode="auto">
          <a:xfrm>
            <a:off x="4932363" y="4076700"/>
            <a:ext cx="3816350" cy="2681288"/>
          </a:xfrm>
          <a:prstGeom prst="rect">
            <a:avLst/>
          </a:prstGeom>
          <a:noFill/>
          <a:ln w="9525">
            <a:noFill/>
            <a:miter lim="800000"/>
            <a:headEnd/>
            <a:tailEnd/>
          </a:ln>
        </p:spPr>
      </p:pic>
      <p:pic>
        <p:nvPicPr>
          <p:cNvPr id="18438" name="Рисунок 5" descr="C:\Users\Рабочая станция 5\Desktop\iLHLH208G.jpg"/>
          <p:cNvPicPr>
            <a:picLocks noChangeAspect="1" noChangeArrowheads="1"/>
          </p:cNvPicPr>
          <p:nvPr/>
        </p:nvPicPr>
        <p:blipFill>
          <a:blip r:embed="rId4" cstate="screen"/>
          <a:srcRect/>
          <a:stretch>
            <a:fillRect/>
          </a:stretch>
        </p:blipFill>
        <p:spPr bwMode="auto">
          <a:xfrm>
            <a:off x="539750" y="4437063"/>
            <a:ext cx="4032250" cy="21971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476250"/>
            <a:ext cx="8229600" cy="649288"/>
          </a:xfrm>
        </p:spPr>
        <p:txBody>
          <a:bodyPr>
            <a:normAutofit fontScale="90000"/>
          </a:bodyPr>
          <a:lstStyle/>
          <a:p>
            <a:pPr algn="r" eaLnBrk="1" fontAlgn="auto" hangingPunct="1">
              <a:spcAft>
                <a:spcPts val="0"/>
              </a:spcAft>
              <a:defRPr/>
            </a:pPr>
            <a:r>
              <a:rPr lang="ru-RU" dirty="0" smtClean="0"/>
              <a:t>                     </a:t>
            </a:r>
            <a:r>
              <a:rPr lang="ru-RU" b="1" dirty="0" smtClean="0"/>
              <a:t>Игры с куклами</a:t>
            </a:r>
          </a:p>
        </p:txBody>
      </p:sp>
      <p:sp>
        <p:nvSpPr>
          <p:cNvPr id="3" name="Содержимое 2"/>
          <p:cNvSpPr>
            <a:spLocks noGrp="1"/>
          </p:cNvSpPr>
          <p:nvPr>
            <p:ph sz="half" idx="1"/>
          </p:nvPr>
        </p:nvSpPr>
        <p:spPr>
          <a:xfrm>
            <a:off x="457200" y="1920875"/>
            <a:ext cx="4038600" cy="4433888"/>
          </a:xfrm>
        </p:spPr>
        <p:txBody>
          <a:bodyPr rtlCol="0">
            <a:normAutofit fontScale="77500" lnSpcReduction="20000"/>
          </a:bodyPr>
          <a:lstStyle/>
          <a:p>
            <a:pPr marL="274320" indent="-274320" eaLnBrk="1" fontAlgn="auto" hangingPunct="1">
              <a:spcAft>
                <a:spcPts val="0"/>
              </a:spcAft>
              <a:buClr>
                <a:schemeClr val="accent3"/>
              </a:buClr>
              <a:buFont typeface="Arial" pitchFamily="34" charset="0"/>
              <a:buChar char="•"/>
              <a:defRPr/>
            </a:pPr>
            <a:endParaRPr lang="ru-RU" dirty="0" smtClean="0"/>
          </a:p>
          <a:p>
            <a:pPr marL="274320" indent="-274320" eaLnBrk="1" fontAlgn="auto" hangingPunct="1">
              <a:spcAft>
                <a:spcPts val="0"/>
              </a:spcAft>
              <a:buClr>
                <a:schemeClr val="accent3"/>
              </a:buClr>
              <a:buFont typeface="Arial" pitchFamily="34" charset="0"/>
              <a:buChar char="•"/>
              <a:defRPr/>
            </a:pPr>
            <a:endParaRPr lang="ru-RU" dirty="0" smtClean="0"/>
          </a:p>
          <a:p>
            <a:pPr marL="274320" indent="-274320" eaLnBrk="1" fontAlgn="auto" hangingPunct="1">
              <a:spcAft>
                <a:spcPts val="0"/>
              </a:spcAft>
              <a:buClr>
                <a:schemeClr val="accent3"/>
              </a:buClr>
              <a:buFont typeface="Arial" pitchFamily="34" charset="0"/>
              <a:buChar char="•"/>
              <a:defRPr/>
            </a:pPr>
            <a:endParaRPr lang="ru-RU" dirty="0" smtClean="0"/>
          </a:p>
          <a:p>
            <a:pPr marL="274320" indent="-274320" eaLnBrk="1" fontAlgn="auto" hangingPunct="1">
              <a:spcAft>
                <a:spcPts val="0"/>
              </a:spcAft>
              <a:buClr>
                <a:schemeClr val="accent3"/>
              </a:buClr>
              <a:buFont typeface="Arial" pitchFamily="34" charset="0"/>
              <a:buChar char="•"/>
              <a:defRPr/>
            </a:pPr>
            <a:endParaRPr lang="ru-RU" dirty="0" smtClean="0"/>
          </a:p>
          <a:p>
            <a:pPr marL="274320" indent="-274320" eaLnBrk="1" fontAlgn="auto" hangingPunct="1">
              <a:spcAft>
                <a:spcPts val="0"/>
              </a:spcAft>
              <a:buClr>
                <a:schemeClr val="accent3"/>
              </a:buClr>
              <a:buFont typeface="Arial" pitchFamily="34" charset="0"/>
              <a:buChar char="•"/>
              <a:defRPr/>
            </a:pPr>
            <a:r>
              <a:rPr lang="ru-RU" dirty="0" smtClean="0"/>
              <a:t>Для развития мелкой моторики используются куклы, соответствующие возможностям ребенка и развивающие их. Куклы бывают разные: петрушечные куклы, вязаные пальчиковые куклы, мягкие подвижные «куклы-рукавички», комбинированные куклы, «я–куклы», куклы-марионетки.</a:t>
            </a:r>
          </a:p>
          <a:p>
            <a:pPr marL="274320" indent="-274320" eaLnBrk="1" fontAlgn="auto" hangingPunct="1">
              <a:spcAft>
                <a:spcPts val="0"/>
              </a:spcAft>
              <a:buClr>
                <a:schemeClr val="accent3"/>
              </a:buClr>
              <a:buFont typeface="Arial" pitchFamily="34" charset="0"/>
              <a:buChar char="•"/>
              <a:defRPr/>
            </a:pPr>
            <a:endParaRPr lang="ru-RU" dirty="0"/>
          </a:p>
        </p:txBody>
      </p:sp>
      <p:pic>
        <p:nvPicPr>
          <p:cNvPr id="19460" name="Содержимое 4" descr="C:\Users\Рабочая станция 5\Desktop\iYH8GF2MG.jpg"/>
          <p:cNvPicPr>
            <a:picLocks noGrp="1"/>
          </p:cNvPicPr>
          <p:nvPr>
            <p:ph sz="half" idx="2"/>
          </p:nvPr>
        </p:nvPicPr>
        <p:blipFill>
          <a:blip r:embed="rId2" cstate="screen"/>
          <a:srcRect/>
          <a:stretch>
            <a:fillRect/>
          </a:stretch>
        </p:blipFill>
        <p:spPr>
          <a:xfrm>
            <a:off x="4859338" y="1125538"/>
            <a:ext cx="4038600" cy="2735262"/>
          </a:xfrm>
        </p:spPr>
      </p:pic>
      <p:pic>
        <p:nvPicPr>
          <p:cNvPr id="19461" name="Рисунок 5" descr="C:\Users\Рабочая станция 5\Desktop\i7U9SSNG1.jpg"/>
          <p:cNvPicPr>
            <a:picLocks noChangeAspect="1" noChangeArrowheads="1"/>
          </p:cNvPicPr>
          <p:nvPr/>
        </p:nvPicPr>
        <p:blipFill>
          <a:blip r:embed="rId3" cstate="screen"/>
          <a:srcRect/>
          <a:stretch>
            <a:fillRect/>
          </a:stretch>
        </p:blipFill>
        <p:spPr bwMode="auto">
          <a:xfrm>
            <a:off x="4427538" y="3933825"/>
            <a:ext cx="3998912" cy="2771775"/>
          </a:xfrm>
          <a:prstGeom prst="rect">
            <a:avLst/>
          </a:prstGeom>
          <a:noFill/>
          <a:ln w="9525">
            <a:noFill/>
            <a:miter lim="800000"/>
            <a:headEnd/>
            <a:tailEnd/>
          </a:ln>
        </p:spPr>
      </p:pic>
      <p:pic>
        <p:nvPicPr>
          <p:cNvPr id="19462" name="Рисунок 6" descr="C:\Users\Рабочая станция 5\Desktop\iY85TCOJQ.jpg"/>
          <p:cNvPicPr>
            <a:picLocks noChangeAspect="1" noChangeArrowheads="1"/>
          </p:cNvPicPr>
          <p:nvPr/>
        </p:nvPicPr>
        <p:blipFill>
          <a:blip r:embed="rId4" cstate="screen"/>
          <a:srcRect/>
          <a:stretch>
            <a:fillRect/>
          </a:stretch>
        </p:blipFill>
        <p:spPr bwMode="auto">
          <a:xfrm>
            <a:off x="323850" y="476250"/>
            <a:ext cx="4032250" cy="2447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404813"/>
            <a:ext cx="8229600" cy="792162"/>
          </a:xfrm>
        </p:spPr>
        <p:txBody>
          <a:bodyPr>
            <a:normAutofit fontScale="90000"/>
          </a:bodyPr>
          <a:lstStyle/>
          <a:p>
            <a:pPr algn="ctr" eaLnBrk="1" fontAlgn="auto" hangingPunct="1">
              <a:spcAft>
                <a:spcPts val="0"/>
              </a:spcAft>
              <a:defRPr/>
            </a:pPr>
            <a:r>
              <a:rPr lang="ru-RU" b="1" dirty="0" smtClean="0"/>
              <a:t>Вырезание ножницами.</a:t>
            </a:r>
            <a:endParaRPr lang="ru-RU" dirty="0" smtClean="0"/>
          </a:p>
        </p:txBody>
      </p:sp>
      <p:sp>
        <p:nvSpPr>
          <p:cNvPr id="20483" name="Содержимое 2"/>
          <p:cNvSpPr>
            <a:spLocks noGrp="1"/>
          </p:cNvSpPr>
          <p:nvPr>
            <p:ph idx="1"/>
          </p:nvPr>
        </p:nvSpPr>
        <p:spPr>
          <a:xfrm>
            <a:off x="457200" y="1196975"/>
            <a:ext cx="8229600" cy="5127625"/>
          </a:xfrm>
        </p:spPr>
        <p:txBody>
          <a:bodyPr/>
          <a:lstStyle/>
          <a:p>
            <a:pPr eaLnBrk="1" hangingPunct="1"/>
            <a:r>
              <a:rPr lang="ru-RU" sz="2000" smtClean="0"/>
              <a:t>Силуэтное вырезывание.</a:t>
            </a:r>
          </a:p>
          <a:p>
            <a:pPr eaLnBrk="1" hangingPunct="1"/>
            <a:r>
              <a:rPr lang="ru-RU" sz="2000" smtClean="0"/>
              <a:t>Симметричное вырезывание.</a:t>
            </a:r>
          </a:p>
          <a:p>
            <a:pPr eaLnBrk="1" hangingPunct="1"/>
            <a:r>
              <a:rPr lang="ru-RU" sz="2000" smtClean="0"/>
              <a:t>Вырезание различных фигурок из </a:t>
            </a:r>
          </a:p>
          <a:p>
            <a:pPr eaLnBrk="1" hangingPunct="1">
              <a:buFont typeface="Arial" charset="0"/>
              <a:buNone/>
            </a:pPr>
            <a:r>
              <a:rPr lang="ru-RU" sz="2000" smtClean="0"/>
              <a:t>      старых открыток, журналов.</a:t>
            </a:r>
          </a:p>
          <a:p>
            <a:pPr eaLnBrk="1" hangingPunct="1"/>
            <a:r>
              <a:rPr lang="ru-RU" sz="2000" smtClean="0"/>
              <a:t>Вырезание снежинок.</a:t>
            </a:r>
          </a:p>
          <a:p>
            <a:pPr eaLnBrk="1" hangingPunct="1"/>
            <a:endParaRPr lang="ru-RU" smtClean="0"/>
          </a:p>
        </p:txBody>
      </p:sp>
      <p:pic>
        <p:nvPicPr>
          <p:cNvPr id="20484" name="Рисунок 3" descr="C:\Users\Рабочая станция 5\Desktop\iECLVEA3I.jpg"/>
          <p:cNvPicPr>
            <a:picLocks noChangeAspect="1" noChangeArrowheads="1"/>
          </p:cNvPicPr>
          <p:nvPr/>
        </p:nvPicPr>
        <p:blipFill>
          <a:blip r:embed="rId2" cstate="screen"/>
          <a:srcRect/>
          <a:stretch>
            <a:fillRect/>
          </a:stretch>
        </p:blipFill>
        <p:spPr bwMode="auto">
          <a:xfrm>
            <a:off x="4859338" y="1196975"/>
            <a:ext cx="3649662" cy="2663825"/>
          </a:xfrm>
          <a:prstGeom prst="rect">
            <a:avLst/>
          </a:prstGeom>
          <a:noFill/>
          <a:ln w="9525">
            <a:noFill/>
            <a:miter lim="800000"/>
            <a:headEnd/>
            <a:tailEnd/>
          </a:ln>
        </p:spPr>
      </p:pic>
      <p:pic>
        <p:nvPicPr>
          <p:cNvPr id="20485" name="Рисунок 4" descr="C:\Users\Рабочая станция 5\Desktop\081bab3179bc77962584bea05d4a3951.jpg"/>
          <p:cNvPicPr>
            <a:picLocks noChangeAspect="1" noChangeArrowheads="1"/>
          </p:cNvPicPr>
          <p:nvPr/>
        </p:nvPicPr>
        <p:blipFill>
          <a:blip r:embed="rId3" cstate="screen"/>
          <a:srcRect/>
          <a:stretch>
            <a:fillRect/>
          </a:stretch>
        </p:blipFill>
        <p:spPr bwMode="auto">
          <a:xfrm>
            <a:off x="468313" y="3500438"/>
            <a:ext cx="4319587" cy="3124200"/>
          </a:xfrm>
          <a:prstGeom prst="rect">
            <a:avLst/>
          </a:prstGeom>
          <a:noFill/>
          <a:ln w="9525">
            <a:noFill/>
            <a:miter lim="800000"/>
            <a:headEnd/>
            <a:tailEnd/>
          </a:ln>
        </p:spPr>
      </p:pic>
      <p:pic>
        <p:nvPicPr>
          <p:cNvPr id="20486" name="Рисунок 5" descr="C:\Users\Рабочая станция 5\Desktop\iPM5924D2.jpg"/>
          <p:cNvPicPr>
            <a:picLocks noChangeAspect="1" noChangeArrowheads="1"/>
          </p:cNvPicPr>
          <p:nvPr/>
        </p:nvPicPr>
        <p:blipFill>
          <a:blip r:embed="rId4" cstate="screen"/>
          <a:srcRect/>
          <a:stretch>
            <a:fillRect/>
          </a:stretch>
        </p:blipFill>
        <p:spPr bwMode="auto">
          <a:xfrm>
            <a:off x="4859338" y="3933825"/>
            <a:ext cx="3673475" cy="26638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704850"/>
            <a:ext cx="8229600" cy="492125"/>
          </a:xfrm>
        </p:spPr>
        <p:txBody>
          <a:bodyPr>
            <a:normAutofit fontScale="90000"/>
          </a:bodyPr>
          <a:lstStyle/>
          <a:p>
            <a:pPr algn="ctr" eaLnBrk="1" fontAlgn="auto" hangingPunct="1">
              <a:spcAft>
                <a:spcPts val="0"/>
              </a:spcAft>
              <a:defRPr/>
            </a:pPr>
            <a:r>
              <a:rPr lang="ru-RU" b="1" dirty="0" smtClean="0"/>
              <a:t>Рисование, раскрашивание</a:t>
            </a:r>
            <a:endParaRPr lang="ru-RU" dirty="0" smtClean="0"/>
          </a:p>
        </p:txBody>
      </p:sp>
      <p:pic>
        <p:nvPicPr>
          <p:cNvPr id="21507" name="Содержимое 4" descr="C:\Users\Рабочая станция 5\Desktop\s722641_4_1.png"/>
          <p:cNvPicPr>
            <a:picLocks noGrp="1"/>
          </p:cNvPicPr>
          <p:nvPr>
            <p:ph sz="half" idx="1"/>
          </p:nvPr>
        </p:nvPicPr>
        <p:blipFill>
          <a:blip r:embed="rId2" cstate="screen"/>
          <a:srcRect/>
          <a:stretch>
            <a:fillRect/>
          </a:stretch>
        </p:blipFill>
        <p:spPr>
          <a:xfrm>
            <a:off x="395288" y="1341438"/>
            <a:ext cx="3765550" cy="5013325"/>
          </a:xfrm>
        </p:spPr>
      </p:pic>
      <p:sp>
        <p:nvSpPr>
          <p:cNvPr id="21508" name="Содержимое 3"/>
          <p:cNvSpPr>
            <a:spLocks noGrp="1"/>
          </p:cNvSpPr>
          <p:nvPr>
            <p:ph sz="half" idx="2"/>
          </p:nvPr>
        </p:nvSpPr>
        <p:spPr>
          <a:xfrm>
            <a:off x="4648200" y="1341438"/>
            <a:ext cx="4038600" cy="5013325"/>
          </a:xfrm>
        </p:spPr>
        <p:txBody>
          <a:bodyPr/>
          <a:lstStyle/>
          <a:p>
            <a:pPr eaLnBrk="1" hangingPunct="1"/>
            <a:r>
              <a:rPr lang="ru-RU" sz="1600" smtClean="0"/>
              <a:t>Обводка плоских фигур. Обводить можно все: дно стакана, перевернутое блюдце, собственную ладонь, плоскую игрушку и т.д. </a:t>
            </a:r>
          </a:p>
          <a:p>
            <a:pPr eaLnBrk="1" hangingPunct="1"/>
            <a:r>
              <a:rPr lang="ru-RU" sz="1600" smtClean="0"/>
              <a:t>Рисование по опорным точкам; </a:t>
            </a:r>
          </a:p>
          <a:p>
            <a:pPr eaLnBrk="1" hangingPunct="1"/>
            <a:r>
              <a:rPr lang="ru-RU" sz="1600" smtClean="0"/>
              <a:t>Дорисовывание второй половины рисунка; </a:t>
            </a:r>
          </a:p>
          <a:p>
            <a:pPr eaLnBrk="1" hangingPunct="1"/>
            <a:r>
              <a:rPr lang="ru-RU" sz="1600" smtClean="0"/>
              <a:t>Рисунок по образцу, не отрывая руки от бумаги. </a:t>
            </a:r>
          </a:p>
          <a:p>
            <a:pPr eaLnBrk="1" hangingPunct="1"/>
            <a:endParaRPr lang="ru-RU" smtClean="0"/>
          </a:p>
          <a:p>
            <a:pPr eaLnBrk="1" hangingPunct="1">
              <a:buFont typeface="Arial" charset="0"/>
              <a:buNone/>
            </a:pPr>
            <a:endParaRPr lang="ru-RU" smtClean="0"/>
          </a:p>
        </p:txBody>
      </p:sp>
      <p:pic>
        <p:nvPicPr>
          <p:cNvPr id="21509" name="Рисунок 5" descr="C:\Users\Рабочая станция 5\Desktop\Пишем-Обеими-Руками-2.jpg"/>
          <p:cNvPicPr>
            <a:picLocks noChangeAspect="1" noChangeArrowheads="1"/>
          </p:cNvPicPr>
          <p:nvPr/>
        </p:nvPicPr>
        <p:blipFill>
          <a:blip r:embed="rId3" cstate="screen"/>
          <a:srcRect/>
          <a:stretch>
            <a:fillRect/>
          </a:stretch>
        </p:blipFill>
        <p:spPr bwMode="auto">
          <a:xfrm>
            <a:off x="4500563" y="3789363"/>
            <a:ext cx="4395787" cy="28797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708025"/>
          </a:xfrm>
        </p:spPr>
        <p:txBody>
          <a:bodyPr rtlCol="0">
            <a:normAutofit fontScale="90000"/>
          </a:bodyPr>
          <a:lstStyle/>
          <a:p>
            <a:pPr eaLnBrk="1" fontAlgn="auto" hangingPunct="1">
              <a:spcAft>
                <a:spcPts val="0"/>
              </a:spcAft>
              <a:defRPr/>
            </a:pPr>
            <a:r>
              <a:rPr lang="ru-RU" b="1" dirty="0" smtClean="0"/>
              <a:t>Работа с бумагой. </a:t>
            </a:r>
            <a:br>
              <a:rPr lang="ru-RU" b="1" dirty="0" smtClean="0"/>
            </a:br>
            <a:r>
              <a:rPr lang="ru-RU" b="1" dirty="0" smtClean="0"/>
              <a:t>Оригами. Плетение.</a:t>
            </a:r>
            <a:endParaRPr lang="ru-RU" dirty="0"/>
          </a:p>
        </p:txBody>
      </p:sp>
      <p:sp>
        <p:nvSpPr>
          <p:cNvPr id="22531" name="Содержимое 2"/>
          <p:cNvSpPr>
            <a:spLocks noGrp="1"/>
          </p:cNvSpPr>
          <p:nvPr>
            <p:ph sz="half" idx="1"/>
          </p:nvPr>
        </p:nvSpPr>
        <p:spPr>
          <a:xfrm>
            <a:off x="457200" y="1412875"/>
            <a:ext cx="4038600" cy="4941888"/>
          </a:xfrm>
        </p:spPr>
        <p:txBody>
          <a:bodyPr/>
          <a:lstStyle/>
          <a:p>
            <a:pPr eaLnBrk="1" hangingPunct="1"/>
            <a:r>
              <a:rPr lang="ru-RU" sz="1800" smtClean="0"/>
              <a:t>Развитию точных движений и памяти помогают плетение ковриков из бумажных полос, складывание корабликов, фигурок зверей из бумаги. </a:t>
            </a:r>
          </a:p>
          <a:p>
            <a:pPr eaLnBrk="1" hangingPunct="1"/>
            <a:endParaRPr lang="ru-RU" smtClean="0"/>
          </a:p>
        </p:txBody>
      </p:sp>
      <p:pic>
        <p:nvPicPr>
          <p:cNvPr id="22532" name="Содержимое 5" descr="C:\Users\Рабочая станция 5\Desktop\2fcb10017e299a3d2550e5a858807f73_jpg.jpg"/>
          <p:cNvPicPr>
            <a:picLocks noGrp="1"/>
          </p:cNvPicPr>
          <p:nvPr>
            <p:ph sz="half" idx="2"/>
          </p:nvPr>
        </p:nvPicPr>
        <p:blipFill>
          <a:blip r:embed="rId2" cstate="screen"/>
          <a:srcRect/>
          <a:stretch>
            <a:fillRect/>
          </a:stretch>
        </p:blipFill>
        <p:spPr>
          <a:xfrm>
            <a:off x="5508625" y="1557338"/>
            <a:ext cx="3529013" cy="2447925"/>
          </a:xfrm>
        </p:spPr>
      </p:pic>
      <p:pic>
        <p:nvPicPr>
          <p:cNvPr id="22533" name="Рисунок 4" descr="C:\Users\Рабочая станция 5\Desktop\shutterstock_409176913-768x512.jpg"/>
          <p:cNvPicPr>
            <a:picLocks noChangeAspect="1" noChangeArrowheads="1"/>
          </p:cNvPicPr>
          <p:nvPr/>
        </p:nvPicPr>
        <p:blipFill>
          <a:blip r:embed="rId3" cstate="screen"/>
          <a:srcRect/>
          <a:stretch>
            <a:fillRect/>
          </a:stretch>
        </p:blipFill>
        <p:spPr bwMode="auto">
          <a:xfrm>
            <a:off x="395288" y="3213100"/>
            <a:ext cx="4105275" cy="3311525"/>
          </a:xfrm>
          <a:prstGeom prst="rect">
            <a:avLst/>
          </a:prstGeom>
          <a:noFill/>
          <a:ln w="9525">
            <a:noFill/>
            <a:miter lim="800000"/>
            <a:headEnd/>
            <a:tailEnd/>
          </a:ln>
        </p:spPr>
      </p:pic>
      <p:pic>
        <p:nvPicPr>
          <p:cNvPr id="22534" name="Рисунок 6" descr="C:\Users\Рабочая станция 5\Desktop\image.jpg"/>
          <p:cNvPicPr>
            <a:picLocks noChangeAspect="1" noChangeArrowheads="1"/>
          </p:cNvPicPr>
          <p:nvPr/>
        </p:nvPicPr>
        <p:blipFill>
          <a:blip r:embed="rId4" cstate="screen"/>
          <a:srcRect/>
          <a:stretch>
            <a:fillRect/>
          </a:stretch>
        </p:blipFill>
        <p:spPr bwMode="auto">
          <a:xfrm>
            <a:off x="4932363" y="4076700"/>
            <a:ext cx="3671887" cy="25844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704850"/>
            <a:ext cx="8229600" cy="492125"/>
          </a:xfrm>
        </p:spPr>
        <p:txBody>
          <a:bodyPr>
            <a:normAutofit fontScale="90000"/>
          </a:bodyPr>
          <a:lstStyle/>
          <a:p>
            <a:pPr algn="ctr" eaLnBrk="1" fontAlgn="auto" hangingPunct="1">
              <a:spcAft>
                <a:spcPts val="0"/>
              </a:spcAft>
              <a:defRPr/>
            </a:pPr>
            <a:r>
              <a:rPr lang="ru-RU" b="1" dirty="0" err="1" smtClean="0"/>
              <a:t>Ниткография</a:t>
            </a:r>
            <a:r>
              <a:rPr lang="ru-RU" b="1" dirty="0" smtClean="0"/>
              <a:t> </a:t>
            </a:r>
            <a:endParaRPr lang="ru-RU" dirty="0" smtClean="0"/>
          </a:p>
        </p:txBody>
      </p:sp>
      <p:sp>
        <p:nvSpPr>
          <p:cNvPr id="23555" name="Содержимое 2"/>
          <p:cNvSpPr>
            <a:spLocks noGrp="1"/>
          </p:cNvSpPr>
          <p:nvPr>
            <p:ph sz="half" idx="1"/>
          </p:nvPr>
        </p:nvSpPr>
        <p:spPr>
          <a:xfrm>
            <a:off x="457200" y="1268413"/>
            <a:ext cx="4038600" cy="5086350"/>
          </a:xfrm>
        </p:spPr>
        <p:txBody>
          <a:bodyPr/>
          <a:lstStyle/>
          <a:p>
            <a:pPr eaLnBrk="1" hangingPunct="1"/>
            <a:r>
              <a:rPr lang="ru-RU" sz="2000" b="1" smtClean="0"/>
              <a:t>Ниткография</a:t>
            </a:r>
            <a:r>
              <a:rPr lang="ru-RU" sz="2000" smtClean="0"/>
              <a:t> - одна из самых удивительных в мире техник рисования картин, где вместо красок используются нитки. </a:t>
            </a:r>
            <a:r>
              <a:rPr lang="ru-RU" sz="2000" b="1" smtClean="0"/>
              <a:t> </a:t>
            </a:r>
            <a:endParaRPr lang="ru-RU" sz="2000" smtClean="0"/>
          </a:p>
          <a:p>
            <a:pPr eaLnBrk="1" hangingPunct="1"/>
            <a:endParaRPr lang="ru-RU" sz="2000" smtClean="0"/>
          </a:p>
        </p:txBody>
      </p:sp>
      <p:pic>
        <p:nvPicPr>
          <p:cNvPr id="23556" name="Содержимое 5" descr="C:\Users\Рабочая станция 5\Desktop\1480442334_hello_html_m7bb72395.jpg"/>
          <p:cNvPicPr>
            <a:picLocks noGrp="1"/>
          </p:cNvPicPr>
          <p:nvPr>
            <p:ph sz="half" idx="2"/>
          </p:nvPr>
        </p:nvPicPr>
        <p:blipFill>
          <a:blip r:embed="rId2" cstate="screen"/>
          <a:srcRect/>
          <a:stretch>
            <a:fillRect/>
          </a:stretch>
        </p:blipFill>
        <p:spPr>
          <a:xfrm>
            <a:off x="4787900" y="1196975"/>
            <a:ext cx="3960813" cy="2676525"/>
          </a:xfrm>
        </p:spPr>
      </p:pic>
      <p:pic>
        <p:nvPicPr>
          <p:cNvPr id="23557" name="Рисунок 4" descr="C:\Users\Рабочая станция 5\Desktop\i92ZONN9T.jpg"/>
          <p:cNvPicPr>
            <a:picLocks noChangeAspect="1" noChangeArrowheads="1"/>
          </p:cNvPicPr>
          <p:nvPr/>
        </p:nvPicPr>
        <p:blipFill>
          <a:blip r:embed="rId3" cstate="screen"/>
          <a:srcRect/>
          <a:stretch>
            <a:fillRect/>
          </a:stretch>
        </p:blipFill>
        <p:spPr bwMode="auto">
          <a:xfrm>
            <a:off x="395288" y="3213100"/>
            <a:ext cx="4103687" cy="3168650"/>
          </a:xfrm>
          <a:prstGeom prst="rect">
            <a:avLst/>
          </a:prstGeom>
          <a:noFill/>
          <a:ln w="9525">
            <a:noFill/>
            <a:miter lim="800000"/>
            <a:headEnd/>
            <a:tailEnd/>
          </a:ln>
        </p:spPr>
      </p:pic>
      <p:pic>
        <p:nvPicPr>
          <p:cNvPr id="23558" name="Рисунок 6" descr="C:\Users\Рабочая станция 5\Desktop\img.jpg"/>
          <p:cNvPicPr>
            <a:picLocks noChangeAspect="1" noChangeArrowheads="1"/>
          </p:cNvPicPr>
          <p:nvPr/>
        </p:nvPicPr>
        <p:blipFill>
          <a:blip r:embed="rId4" cstate="screen"/>
          <a:srcRect/>
          <a:stretch>
            <a:fillRect/>
          </a:stretch>
        </p:blipFill>
        <p:spPr bwMode="auto">
          <a:xfrm>
            <a:off x="4787900" y="4005263"/>
            <a:ext cx="3960813" cy="2654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28596" y="1285860"/>
            <a:ext cx="8229600" cy="936625"/>
          </a:xfrm>
        </p:spPr>
        <p:txBody>
          <a:bodyPr>
            <a:normAutofit fontScale="90000"/>
          </a:bodyPr>
          <a:lstStyle/>
          <a:p>
            <a:pPr algn="r" eaLnBrk="1" fontAlgn="auto" hangingPunct="1">
              <a:spcAft>
                <a:spcPts val="0"/>
              </a:spcAft>
              <a:defRPr/>
            </a:pP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t>
            </a:r>
            <a:br>
              <a:rPr lang="ru-RU" sz="2400" dirty="0" smtClean="0"/>
            </a:br>
            <a:r>
              <a:rPr lang="ru-RU" sz="2400" dirty="0" smtClean="0"/>
              <a:t/>
            </a:r>
            <a:br>
              <a:rPr lang="ru-RU" sz="2400" dirty="0" smtClean="0"/>
            </a:br>
            <a:r>
              <a:rPr lang="ru-RU" sz="2400" dirty="0" smtClean="0"/>
              <a:t> </a:t>
            </a:r>
            <a:br>
              <a:rPr lang="ru-RU" sz="2400" dirty="0" smtClean="0"/>
            </a:br>
            <a:r>
              <a:rPr lang="ru-RU" sz="2400" b="1" i="1" dirty="0" smtClean="0"/>
              <a:t> </a:t>
            </a:r>
            <a:r>
              <a:rPr lang="ru-RU" sz="2400" dirty="0" smtClean="0"/>
              <a:t/>
            </a:r>
            <a:br>
              <a:rPr lang="ru-RU" sz="2400" dirty="0" smtClean="0"/>
            </a:br>
            <a:r>
              <a:rPr lang="ru-RU" sz="2400" b="1" i="1" dirty="0" smtClean="0"/>
              <a:t>«Ум ребёнка находится на кончиках его пальцев» </a:t>
            </a:r>
            <a:r>
              <a:rPr lang="ru-RU" sz="2400" dirty="0" smtClean="0"/>
              <a:t>(В.А.Сухомлинский)</a:t>
            </a:r>
            <a:br>
              <a:rPr lang="ru-RU" sz="2400" dirty="0" smtClean="0"/>
            </a:br>
            <a:r>
              <a:rPr lang="ru-RU" sz="2400" b="1" i="1" dirty="0" smtClean="0"/>
              <a:t>«Рука –это своего рода внешний мозг» </a:t>
            </a:r>
            <a:r>
              <a:rPr lang="ru-RU" sz="2400" dirty="0" smtClean="0"/>
              <a:t>(Э.Кант)</a:t>
            </a:r>
            <a:br>
              <a:rPr lang="ru-RU" sz="2400" dirty="0" smtClean="0"/>
            </a:br>
            <a:r>
              <a:rPr lang="ru-RU" sz="2400" b="1" i="1" dirty="0" smtClean="0"/>
              <a:t>«Рука- это инструмент всех инструментов» </a:t>
            </a:r>
            <a:r>
              <a:rPr lang="ru-RU" sz="2400" dirty="0" smtClean="0"/>
              <a:t>(Аристотель) </a:t>
            </a:r>
            <a:r>
              <a:rPr lang="ru-RU" sz="2400" b="1" i="1" dirty="0" smtClean="0"/>
              <a:t> </a:t>
            </a:r>
            <a:r>
              <a:rPr lang="ru-RU" sz="2400" dirty="0" smtClean="0"/>
              <a:t/>
            </a:r>
            <a:br>
              <a:rPr lang="ru-RU" sz="2400" dirty="0" smtClean="0"/>
            </a:br>
            <a:endParaRPr lang="ru-RU" sz="2400" dirty="0" smtClean="0"/>
          </a:p>
        </p:txBody>
      </p:sp>
      <p:sp>
        <p:nvSpPr>
          <p:cNvPr id="6147" name="Содержимое 2"/>
          <p:cNvSpPr>
            <a:spLocks noGrp="1"/>
          </p:cNvSpPr>
          <p:nvPr>
            <p:ph idx="1"/>
          </p:nvPr>
        </p:nvSpPr>
        <p:spPr>
          <a:xfrm>
            <a:off x="457200" y="2133600"/>
            <a:ext cx="8229600" cy="3992563"/>
          </a:xfrm>
        </p:spPr>
        <p:txBody>
          <a:bodyPr/>
          <a:lstStyle/>
          <a:p>
            <a:pPr eaLnBrk="1" hangingPunct="1">
              <a:buFont typeface="Arial" charset="0"/>
              <a:buChar char="•"/>
            </a:pPr>
            <a:r>
              <a:rPr lang="ru-RU" dirty="0" smtClean="0"/>
              <a:t>  Оценка подготовленности ребенка к школе прежде всего по уровню его интеллектуального развития – наиболее распространенная ошибка родителей. Многие считают, что необходимое условие подготовленности – максимально больший объем знаний, который должен иметь дошкольник. Но это далеко не так.  Важной составляющей готовности ребенка к обучению является развитие мелкой моторики рук.</a:t>
            </a:r>
          </a:p>
          <a:p>
            <a:pPr eaLnBrk="1" hangingPunct="1">
              <a:buFont typeface="Arial" charset="0"/>
              <a:buChar char="•"/>
            </a:pPr>
            <a:endParaRPr 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404813"/>
            <a:ext cx="8229600" cy="576262"/>
          </a:xfrm>
        </p:spPr>
        <p:txBody>
          <a:bodyPr/>
          <a:lstStyle/>
          <a:p>
            <a:pPr eaLnBrk="1" hangingPunct="1"/>
            <a:r>
              <a:rPr lang="ru-RU" b="1" smtClean="0"/>
              <a:t>Фигуры из счётных палочек</a:t>
            </a:r>
            <a:endParaRPr lang="ru-RU" smtClean="0"/>
          </a:p>
        </p:txBody>
      </p:sp>
      <p:pic>
        <p:nvPicPr>
          <p:cNvPr id="24579" name="Picture 2" descr="C:\Users\Рабочая станция 5\Desktop\iBPLZNK82.jpg"/>
          <p:cNvPicPr>
            <a:picLocks noGrp="1" noChangeAspect="1" noChangeArrowheads="1"/>
          </p:cNvPicPr>
          <p:nvPr>
            <p:ph idx="1"/>
          </p:nvPr>
        </p:nvPicPr>
        <p:blipFill>
          <a:blip r:embed="rId2" cstate="screen"/>
          <a:srcRect/>
          <a:stretch>
            <a:fillRect/>
          </a:stretch>
        </p:blipFill>
        <p:spPr>
          <a:xfrm>
            <a:off x="323850" y="1052513"/>
            <a:ext cx="4392613" cy="5400675"/>
          </a:xfrm>
        </p:spPr>
      </p:pic>
      <p:pic>
        <p:nvPicPr>
          <p:cNvPr id="24580" name="Picture 3" descr="C:\Users\Рабочая станция 5\Desktop\401966_640_853x1105.jpg"/>
          <p:cNvPicPr>
            <a:picLocks noChangeAspect="1" noChangeArrowheads="1"/>
          </p:cNvPicPr>
          <p:nvPr/>
        </p:nvPicPr>
        <p:blipFill>
          <a:blip r:embed="rId3" cstate="screen"/>
          <a:srcRect/>
          <a:stretch>
            <a:fillRect/>
          </a:stretch>
        </p:blipFill>
        <p:spPr bwMode="auto">
          <a:xfrm>
            <a:off x="4716463" y="1196975"/>
            <a:ext cx="4140200" cy="5445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704850"/>
            <a:ext cx="8229600" cy="636588"/>
          </a:xfrm>
        </p:spPr>
        <p:txBody>
          <a:bodyPr/>
          <a:lstStyle/>
          <a:p>
            <a:pPr eaLnBrk="1" hangingPunct="1"/>
            <a:r>
              <a:rPr lang="ru-RU" b="1" smtClean="0"/>
              <a:t>Шнуровка</a:t>
            </a:r>
            <a:endParaRPr lang="ru-RU" smtClean="0"/>
          </a:p>
        </p:txBody>
      </p:sp>
      <p:sp>
        <p:nvSpPr>
          <p:cNvPr id="25603" name="Содержимое 2"/>
          <p:cNvSpPr>
            <a:spLocks noGrp="1"/>
          </p:cNvSpPr>
          <p:nvPr>
            <p:ph sz="half" idx="1"/>
          </p:nvPr>
        </p:nvSpPr>
        <p:spPr>
          <a:xfrm>
            <a:off x="457200" y="1412875"/>
            <a:ext cx="4038600" cy="4941888"/>
          </a:xfrm>
        </p:spPr>
        <p:txBody>
          <a:bodyPr/>
          <a:lstStyle/>
          <a:p>
            <a:pPr eaLnBrk="1" hangingPunct="1"/>
            <a:r>
              <a:rPr lang="ru-RU" sz="2000" smtClean="0"/>
              <a:t>Пуговица с иглой, игрушка-шнуровка в форме ботиночка, пришнуровать, например, грибы и фрукты к ежику или белочке и др.</a:t>
            </a:r>
          </a:p>
          <a:p>
            <a:pPr eaLnBrk="1" hangingPunct="1"/>
            <a:endParaRPr lang="ru-RU" smtClean="0"/>
          </a:p>
        </p:txBody>
      </p:sp>
      <p:pic>
        <p:nvPicPr>
          <p:cNvPr id="25604" name="Picture 3" descr="C:\Users\Рабочая станция 5\Desktop\i3K7GFNX7.jpg"/>
          <p:cNvPicPr>
            <a:picLocks noGrp="1" noChangeAspect="1" noChangeArrowheads="1"/>
          </p:cNvPicPr>
          <p:nvPr>
            <p:ph sz="half" idx="2"/>
          </p:nvPr>
        </p:nvPicPr>
        <p:blipFill>
          <a:blip r:embed="rId2" cstate="screen"/>
          <a:srcRect/>
          <a:stretch>
            <a:fillRect/>
          </a:stretch>
        </p:blipFill>
        <p:spPr>
          <a:xfrm>
            <a:off x="4572000" y="1125538"/>
            <a:ext cx="4038600" cy="2590800"/>
          </a:xfrm>
        </p:spPr>
      </p:pic>
      <p:pic>
        <p:nvPicPr>
          <p:cNvPr id="25605" name="Picture 2" descr="C:\Users\Рабочая станция 5\Desktop\2140096.jpg"/>
          <p:cNvPicPr>
            <a:picLocks noChangeAspect="1" noChangeArrowheads="1"/>
          </p:cNvPicPr>
          <p:nvPr/>
        </p:nvPicPr>
        <p:blipFill>
          <a:blip r:embed="rId3" cstate="screen"/>
          <a:srcRect/>
          <a:stretch>
            <a:fillRect/>
          </a:stretch>
        </p:blipFill>
        <p:spPr bwMode="auto">
          <a:xfrm>
            <a:off x="468313" y="3213100"/>
            <a:ext cx="4103687" cy="3284538"/>
          </a:xfrm>
          <a:prstGeom prst="rect">
            <a:avLst/>
          </a:prstGeom>
          <a:noFill/>
          <a:ln w="9525">
            <a:noFill/>
            <a:miter lim="800000"/>
            <a:headEnd/>
            <a:tailEnd/>
          </a:ln>
        </p:spPr>
      </p:pic>
      <p:pic>
        <p:nvPicPr>
          <p:cNvPr id="25606" name="Picture 4" descr="C:\Users\Рабочая станция 5\Desktop\35359-mangal-iz-gazovogo-ballona-foto.jpg"/>
          <p:cNvPicPr>
            <a:picLocks noChangeAspect="1" noChangeArrowheads="1"/>
          </p:cNvPicPr>
          <p:nvPr/>
        </p:nvPicPr>
        <p:blipFill>
          <a:blip r:embed="rId4" cstate="screen"/>
          <a:srcRect/>
          <a:stretch>
            <a:fillRect/>
          </a:stretch>
        </p:blipFill>
        <p:spPr bwMode="auto">
          <a:xfrm>
            <a:off x="4932363" y="3933825"/>
            <a:ext cx="3671887" cy="2590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704850"/>
            <a:ext cx="8229600" cy="492125"/>
          </a:xfrm>
        </p:spPr>
        <p:txBody>
          <a:bodyPr/>
          <a:lstStyle/>
          <a:p>
            <a:pPr eaLnBrk="1" hangingPunct="1"/>
            <a:r>
              <a:rPr lang="ru-RU" b="1" smtClean="0"/>
              <a:t>Графические упражнения. </a:t>
            </a:r>
            <a:endParaRPr lang="ru-RU" smtClean="0"/>
          </a:p>
        </p:txBody>
      </p:sp>
      <p:sp>
        <p:nvSpPr>
          <p:cNvPr id="26627" name="Содержимое 2"/>
          <p:cNvSpPr>
            <a:spLocks noGrp="1"/>
          </p:cNvSpPr>
          <p:nvPr>
            <p:ph idx="1"/>
          </p:nvPr>
        </p:nvSpPr>
        <p:spPr>
          <a:xfrm>
            <a:off x="457200" y="1196975"/>
            <a:ext cx="8229600" cy="5127625"/>
          </a:xfrm>
        </p:spPr>
        <p:txBody>
          <a:bodyPr/>
          <a:lstStyle/>
          <a:p>
            <a:pPr eaLnBrk="1" hangingPunct="1"/>
            <a:r>
              <a:rPr lang="ru-RU" sz="1800" smtClean="0"/>
              <a:t>Содержание графических упражнений разнообразно: штриховка, обведение заданных линий и контуров, проведение линий разной конфигурации, выполнение изображений в цвете, воспроизведение графических узоров по клеточкам и без опоры на них, самостоятельное создание разных вариантов декоративных композиций по опорным знакам (точкам, палочкам) и без них с учетом принципов ритма, симметрии, написание графем (отдельных элементов буквенных знаков).</a:t>
            </a:r>
          </a:p>
          <a:p>
            <a:pPr eaLnBrk="1" hangingPunct="1"/>
            <a:endParaRPr lang="ru-RU" smtClean="0"/>
          </a:p>
        </p:txBody>
      </p:sp>
      <p:pic>
        <p:nvPicPr>
          <p:cNvPr id="26628" name="Рисунок 3" descr="C:\Users\Рабочая станция 5\Desktop\iXRQUKTTN.jpg"/>
          <p:cNvPicPr>
            <a:picLocks noChangeAspect="1" noChangeArrowheads="1"/>
          </p:cNvPicPr>
          <p:nvPr/>
        </p:nvPicPr>
        <p:blipFill>
          <a:blip r:embed="rId2" cstate="screen"/>
          <a:srcRect/>
          <a:stretch>
            <a:fillRect/>
          </a:stretch>
        </p:blipFill>
        <p:spPr bwMode="auto">
          <a:xfrm>
            <a:off x="4859338" y="3213100"/>
            <a:ext cx="4013200" cy="3529013"/>
          </a:xfrm>
          <a:prstGeom prst="rect">
            <a:avLst/>
          </a:prstGeom>
          <a:noFill/>
          <a:ln w="9525">
            <a:noFill/>
            <a:miter lim="800000"/>
            <a:headEnd/>
            <a:tailEnd/>
          </a:ln>
        </p:spPr>
      </p:pic>
      <p:pic>
        <p:nvPicPr>
          <p:cNvPr id="26629" name="Рисунок 4" descr="C:\Users\Рабочая станция 5\Desktop\iCRKIW7VR.jpg"/>
          <p:cNvPicPr>
            <a:picLocks noChangeAspect="1" noChangeArrowheads="1"/>
          </p:cNvPicPr>
          <p:nvPr/>
        </p:nvPicPr>
        <p:blipFill>
          <a:blip r:embed="rId3" cstate="screen"/>
          <a:srcRect/>
          <a:stretch>
            <a:fillRect/>
          </a:stretch>
        </p:blipFill>
        <p:spPr bwMode="auto">
          <a:xfrm>
            <a:off x="611188" y="3284538"/>
            <a:ext cx="3948112" cy="33845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704850"/>
            <a:ext cx="8229600" cy="420688"/>
          </a:xfrm>
        </p:spPr>
        <p:txBody>
          <a:bodyPr/>
          <a:lstStyle/>
          <a:p>
            <a:pPr eaLnBrk="1" hangingPunct="1"/>
            <a:r>
              <a:rPr lang="ru-RU" sz="3100" b="1" smtClean="0"/>
              <a:t>Расслабляющие упражнения</a:t>
            </a:r>
            <a:br>
              <a:rPr lang="ru-RU" sz="3100" b="1" smtClean="0"/>
            </a:br>
            <a:r>
              <a:rPr lang="ru-RU" sz="3100" b="1" smtClean="0"/>
              <a:t>(самомассаж кистей и пальцев рук).</a:t>
            </a:r>
            <a:endParaRPr lang="ru-RU" smtClean="0"/>
          </a:p>
        </p:txBody>
      </p:sp>
      <p:sp>
        <p:nvSpPr>
          <p:cNvPr id="27651" name="Содержимое 2"/>
          <p:cNvSpPr>
            <a:spLocks noGrp="1"/>
          </p:cNvSpPr>
          <p:nvPr>
            <p:ph idx="1"/>
          </p:nvPr>
        </p:nvSpPr>
        <p:spPr>
          <a:xfrm>
            <a:off x="457200" y="1125538"/>
            <a:ext cx="8229600" cy="5000625"/>
          </a:xfrm>
        </p:spPr>
        <p:txBody>
          <a:bodyPr/>
          <a:lstStyle/>
          <a:p>
            <a:pPr eaLnBrk="1" hangingPunct="1"/>
            <a:r>
              <a:rPr lang="ru-RU" sz="1400" smtClean="0"/>
              <a:t>Надавливание сильно сжатыми четырьмя пальцами одной руки на основание большого пальца, середину ладони, основание пальцев другой руки. Затем положение рук меняется. </a:t>
            </a:r>
          </a:p>
          <a:p>
            <a:pPr eaLnBrk="1" hangingPunct="1"/>
            <a:r>
              <a:rPr lang="ru-RU" sz="1400" smtClean="0"/>
              <a:t>Растирание ладоней шестигранным карандашом с постепенным увеличением усилий. </a:t>
            </a:r>
          </a:p>
          <a:p>
            <a:pPr eaLnBrk="1" hangingPunct="1"/>
            <a:r>
              <a:rPr lang="ru-RU" sz="1400" smtClean="0"/>
              <a:t>Растирание ладоней движениями вверх-вниз. </a:t>
            </a:r>
          </a:p>
          <a:p>
            <a:pPr eaLnBrk="1" hangingPunct="1"/>
            <a:r>
              <a:rPr lang="ru-RU" sz="1400" smtClean="0"/>
              <a:t>Растирание боковых поверхностей сцепленных пальцев. </a:t>
            </a:r>
          </a:p>
          <a:p>
            <a:pPr eaLnBrk="1" hangingPunct="1"/>
            <a:r>
              <a:rPr lang="ru-RU" sz="1400" smtClean="0"/>
              <a:t>Разминание, затем растирание каждого пальца вдоль, затем поперек. </a:t>
            </a:r>
          </a:p>
          <a:p>
            <a:pPr eaLnBrk="1" hangingPunct="1"/>
            <a:r>
              <a:rPr lang="ru-RU" sz="1400" smtClean="0"/>
              <a:t>Грецкий орех положить между ладонями, делать круговые движения, постепенно увеличивая нажим и темп. Можно выполнять упражнение с двумя грецкими орехами, перекатывая один через другой, одной рукой, затем другой. </a:t>
            </a:r>
          </a:p>
          <a:p>
            <a:pPr eaLnBrk="1" hangingPunct="1"/>
            <a:r>
              <a:rPr lang="ru-RU" sz="1400" smtClean="0"/>
              <a:t>Надавливание незаточенным карандашом на болевые точки ладони, затем вращение карандаша вправо, влево. </a:t>
            </a:r>
          </a:p>
          <a:p>
            <a:pPr eaLnBrk="1" hangingPunct="1"/>
            <a:r>
              <a:rPr lang="ru-RU" sz="1400" smtClean="0"/>
              <a:t>Разминание кисти правой руки пальцами левой и наоборот, затем поочередное растирание. </a:t>
            </a:r>
          </a:p>
          <a:p>
            <a:pPr eaLnBrk="1" hangingPunct="1"/>
            <a:endParaRPr lang="ru-RU" smtClean="0"/>
          </a:p>
        </p:txBody>
      </p:sp>
      <p:pic>
        <p:nvPicPr>
          <p:cNvPr id="27652" name="Рисунок 3" descr="C:\Users\Рабочая станция 5\Desktop\147461-img_23.png"/>
          <p:cNvPicPr>
            <a:picLocks noChangeAspect="1" noChangeArrowheads="1"/>
          </p:cNvPicPr>
          <p:nvPr/>
        </p:nvPicPr>
        <p:blipFill>
          <a:blip r:embed="rId2" cstate="screen"/>
          <a:srcRect/>
          <a:stretch>
            <a:fillRect/>
          </a:stretch>
        </p:blipFill>
        <p:spPr bwMode="auto">
          <a:xfrm>
            <a:off x="250825" y="4076700"/>
            <a:ext cx="4176713" cy="2600325"/>
          </a:xfrm>
          <a:prstGeom prst="rect">
            <a:avLst/>
          </a:prstGeom>
          <a:noFill/>
          <a:ln w="9525">
            <a:noFill/>
            <a:miter lim="800000"/>
            <a:headEnd/>
            <a:tailEnd/>
          </a:ln>
        </p:spPr>
      </p:pic>
      <p:pic>
        <p:nvPicPr>
          <p:cNvPr id="27653" name="Рисунок 4" descr="C:\Users\Рабочая станция 5\Desktop\_007.png"/>
          <p:cNvPicPr>
            <a:picLocks noChangeAspect="1" noChangeArrowheads="1"/>
          </p:cNvPicPr>
          <p:nvPr/>
        </p:nvPicPr>
        <p:blipFill>
          <a:blip r:embed="rId3" cstate="screen"/>
          <a:srcRect/>
          <a:stretch>
            <a:fillRect/>
          </a:stretch>
        </p:blipFill>
        <p:spPr bwMode="auto">
          <a:xfrm>
            <a:off x="4643438" y="4076700"/>
            <a:ext cx="4352925" cy="2613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Содержимое 2"/>
          <p:cNvSpPr>
            <a:spLocks noGrp="1"/>
          </p:cNvSpPr>
          <p:nvPr>
            <p:ph idx="1"/>
          </p:nvPr>
        </p:nvSpPr>
        <p:spPr>
          <a:xfrm>
            <a:off x="428596" y="214290"/>
            <a:ext cx="8229600" cy="6010275"/>
          </a:xfrm>
        </p:spPr>
        <p:txBody>
          <a:bodyPr/>
          <a:lstStyle/>
          <a:p>
            <a:pPr eaLnBrk="1" hangingPunct="1">
              <a:buFont typeface="Arial" charset="0"/>
              <a:buNone/>
            </a:pPr>
            <a:endParaRPr lang="ru-RU" dirty="0" smtClean="0"/>
          </a:p>
          <a:p>
            <a:pPr algn="ctr" eaLnBrk="1" hangingPunct="1">
              <a:buFont typeface="Arial" charset="0"/>
              <a:buNone/>
            </a:pPr>
            <a:r>
              <a:rPr lang="ru-RU" sz="2000" dirty="0" smtClean="0"/>
              <a:t>Развитие мелкой моторики и тактильно-двигательного восприятия у детей позволяет детям: </a:t>
            </a:r>
          </a:p>
          <a:p>
            <a:pPr algn="ctr" eaLnBrk="1" hangingPunct="1"/>
            <a:r>
              <a:rPr lang="ru-RU" sz="2000" i="1" dirty="0" smtClean="0"/>
              <a:t>овладеть навыками письма, рисования, ручного труда, что в будущем поможет избежать многих проблем школьного обучения;</a:t>
            </a:r>
            <a:endParaRPr lang="ru-RU" sz="2000" dirty="0" smtClean="0"/>
          </a:p>
          <a:p>
            <a:pPr algn="ctr" eaLnBrk="1" hangingPunct="1"/>
            <a:r>
              <a:rPr lang="ru-RU" sz="2000" i="1" dirty="0" smtClean="0"/>
              <a:t>лучше адаптироваться в практической жизни; </a:t>
            </a:r>
            <a:endParaRPr lang="ru-RU" sz="2000" dirty="0" smtClean="0"/>
          </a:p>
          <a:p>
            <a:pPr algn="ctr" eaLnBrk="1" hangingPunct="1"/>
            <a:r>
              <a:rPr lang="ru-RU" sz="2000" i="1" dirty="0" smtClean="0"/>
              <a:t>научиться понимать многие явления окружающего мира.</a:t>
            </a:r>
            <a:endParaRPr lang="ru-RU" sz="2000" dirty="0" smtClean="0"/>
          </a:p>
          <a:p>
            <a:pPr eaLnBrk="1" hangingPunct="1">
              <a:buFont typeface="Arial" charset="0"/>
              <a:buNone/>
            </a:pPr>
            <a:r>
              <a:rPr lang="ru-RU" i="1" dirty="0" smtClean="0"/>
              <a:t> </a:t>
            </a:r>
            <a:endParaRPr lang="ru-RU" dirty="0" smtClean="0"/>
          </a:p>
          <a:p>
            <a:pPr eaLnBrk="1" hangingPunct="1">
              <a:buFont typeface="Arial" charset="0"/>
              <a:buNone/>
            </a:pPr>
            <a:r>
              <a:rPr lang="ru-RU" b="1" i="1" dirty="0" smtClean="0"/>
              <a:t> </a:t>
            </a:r>
            <a:endParaRPr lang="ru-RU" dirty="0" smtClean="0"/>
          </a:p>
          <a:p>
            <a:pPr eaLnBrk="1" hangingPunct="1"/>
            <a:endParaRPr lang="ru-RU" dirty="0" smtClean="0"/>
          </a:p>
        </p:txBody>
      </p:sp>
      <p:pic>
        <p:nvPicPr>
          <p:cNvPr id="28676" name="Picture 2" descr="C:\Users\Рабочая станция 5\Desktop\iTG6PS60Q.jpg"/>
          <p:cNvPicPr>
            <a:picLocks noChangeAspect="1" noChangeArrowheads="1"/>
          </p:cNvPicPr>
          <p:nvPr/>
        </p:nvPicPr>
        <p:blipFill>
          <a:blip r:embed="rId2" cstate="screen"/>
          <a:srcRect b="10419"/>
          <a:stretch>
            <a:fillRect/>
          </a:stretch>
        </p:blipFill>
        <p:spPr bwMode="auto">
          <a:xfrm>
            <a:off x="1357290" y="3357562"/>
            <a:ext cx="6500858" cy="32893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Содержимое 2"/>
          <p:cNvSpPr>
            <a:spLocks noGrp="1"/>
          </p:cNvSpPr>
          <p:nvPr>
            <p:ph idx="1"/>
          </p:nvPr>
        </p:nvSpPr>
        <p:spPr>
          <a:xfrm>
            <a:off x="428596" y="928670"/>
            <a:ext cx="8229600" cy="5434013"/>
          </a:xfrm>
        </p:spPr>
        <p:txBody>
          <a:bodyPr/>
          <a:lstStyle/>
          <a:p>
            <a:pPr algn="ctr" eaLnBrk="1" hangingPunct="1">
              <a:buFont typeface="Arial" charset="0"/>
              <a:buNone/>
            </a:pPr>
            <a:r>
              <a:rPr lang="ru-RU" b="1" i="1" dirty="0" smtClean="0"/>
              <a:t>Любите своих детей, занимайтесь с ними</a:t>
            </a:r>
          </a:p>
          <a:p>
            <a:pPr algn="ctr" eaLnBrk="1" hangingPunct="1">
              <a:buFont typeface="Arial" charset="0"/>
              <a:buNone/>
            </a:pPr>
            <a:r>
              <a:rPr lang="ru-RU" b="1" i="1" dirty="0" smtClean="0"/>
              <a:t> и у вас все получится!</a:t>
            </a:r>
            <a:endParaRPr lang="ru-RU"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endParaRPr lang="ru-RU" b="1" i="1" dirty="0" smtClean="0"/>
          </a:p>
          <a:p>
            <a:pPr algn="ctr" eaLnBrk="1" hangingPunct="1">
              <a:buFont typeface="Arial" charset="0"/>
              <a:buNone/>
            </a:pPr>
            <a:r>
              <a:rPr lang="ru-RU" b="1" i="1" dirty="0" smtClean="0"/>
              <a:t>Спасибо за внимание!</a:t>
            </a:r>
            <a:endParaRPr lang="ru-RU" dirty="0" smtClean="0"/>
          </a:p>
          <a:p>
            <a:pPr eaLnBrk="1" hangingPunct="1">
              <a:buFont typeface="Arial" charset="0"/>
              <a:buChar char="•"/>
            </a:pPr>
            <a:endParaRPr lang="ru-RU" dirty="0" smtClean="0"/>
          </a:p>
        </p:txBody>
      </p:sp>
      <p:pic>
        <p:nvPicPr>
          <p:cNvPr id="29700" name="Picture 2" descr="C:\Users\Рабочая станция 5\Desktop\iOYA9G2F3.jpg"/>
          <p:cNvPicPr>
            <a:picLocks noChangeAspect="1" noChangeArrowheads="1"/>
          </p:cNvPicPr>
          <p:nvPr/>
        </p:nvPicPr>
        <p:blipFill>
          <a:blip r:embed="rId2" cstate="screen"/>
          <a:srcRect/>
          <a:stretch>
            <a:fillRect/>
          </a:stretch>
        </p:blipFill>
        <p:spPr bwMode="auto">
          <a:xfrm>
            <a:off x="1142976" y="2071678"/>
            <a:ext cx="6500858" cy="385765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77500" lnSpcReduction="20000"/>
          </a:bodyPr>
          <a:lstStyle/>
          <a:p>
            <a:pPr marL="274320" indent="-274320" eaLnBrk="1" fontAlgn="auto" hangingPunct="1">
              <a:spcAft>
                <a:spcPts val="0"/>
              </a:spcAft>
              <a:buClr>
                <a:schemeClr val="accent3"/>
              </a:buClr>
              <a:buFont typeface="Arial" pitchFamily="34" charset="0"/>
              <a:buChar char="•"/>
              <a:defRPr/>
            </a:pPr>
            <a:r>
              <a:rPr lang="ru-RU" dirty="0"/>
              <a:t>Мелкая моторика — способность манипулировать мелкими предметами, передавать объекты из рук в руки, а также выполнять задачи, требующие скоординированной работы глаз и рук. Мелкая моторика связана с нервной системой, зрением, вниманием, памятью и восприятием ребенка. Также ученые доказали, что развитие мелкой моторики и развитие речи очень тесно связаны. А объясняется это очень просто. В головном мозге человека есть центры, которые отвечают за речь и движения пальцев. Расположены они очень близко. Поэтому, развивая мелкую моторику, мы активируем зоны, отвечающие за становление детской речи и повышающие работоспособность ребенка, его внимание, умственную активность, интеллектуальную и творческую деятельность.</a:t>
            </a:r>
          </a:p>
          <a:p>
            <a:pPr marL="274320" indent="-274320" eaLnBrk="1" fontAlgn="auto" hangingPunct="1">
              <a:spcAft>
                <a:spcPts val="0"/>
              </a:spcAft>
              <a:buClr>
                <a:schemeClr val="accent3"/>
              </a:buClr>
              <a:buFont typeface="Arial" pitchFamily="34" charset="0"/>
              <a:buChar char="•"/>
              <a:defRPr/>
            </a:pPr>
            <a:r>
              <a:rPr lang="ru-RU" dirty="0"/>
              <a:t>Кроме того, мелкая моторика непосредственно влияет на ловкость рук, на почерк, который сформируется в дальнейшем, на скорость реакции ребенка, на уровень логического мышления, памяти, умения рассуждать, концентрировать внимание и воображение</a:t>
            </a:r>
            <a:r>
              <a:rPr lang="ru-RU" dirty="0" smtClean="0"/>
              <a:t>.</a:t>
            </a:r>
            <a:endParaRPr lang="ru-RU" dirty="0"/>
          </a:p>
        </p:txBody>
      </p:sp>
      <p:sp>
        <p:nvSpPr>
          <p:cNvPr id="5" name="Заголовок 1"/>
          <p:cNvSpPr>
            <a:spLocks noGrp="1"/>
          </p:cNvSpPr>
          <p:nvPr>
            <p:ph type="title"/>
          </p:nvPr>
        </p:nvSpPr>
        <p:spPr>
          <a:xfrm>
            <a:off x="457200" y="0"/>
            <a:ext cx="8229600" cy="1847850"/>
          </a:xfrm>
        </p:spPr>
        <p:txBody>
          <a:bodyPr rtlCol="0">
            <a:normAutofit fontScale="90000"/>
          </a:bodyPr>
          <a:lstStyle/>
          <a:p>
            <a:pPr algn="ctr" eaLnBrk="1" fontAlgn="auto" hangingPunct="1">
              <a:spcAft>
                <a:spcPts val="0"/>
              </a:spcAft>
              <a:defRPr/>
            </a:pP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t>
            </a:r>
            <a:r>
              <a:rPr lang="ru-RU" dirty="0"/>
              <a:t/>
            </a:r>
            <a:br>
              <a:rPr lang="ru-RU" dirty="0"/>
            </a:br>
            <a:r>
              <a:rPr lang="ru-RU" b="1" dirty="0" smtClean="0"/>
              <a:t>Что же такое мелкая моторика рук?</a:t>
            </a: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algn="ctr" eaLnBrk="1" hangingPunct="1"/>
            <a:r>
              <a:rPr lang="ru-RU" b="1" smtClean="0"/>
              <a:t>Подготовка руки к письму</a:t>
            </a:r>
          </a:p>
        </p:txBody>
      </p:sp>
      <p:sp>
        <p:nvSpPr>
          <p:cNvPr id="3" name="Содержимое 2"/>
          <p:cNvSpPr>
            <a:spLocks noGrp="1"/>
          </p:cNvSpPr>
          <p:nvPr>
            <p:ph idx="1"/>
          </p:nvPr>
        </p:nvSpPr>
        <p:spPr/>
        <p:txBody>
          <a:bodyPr rtlCol="0">
            <a:normAutofit fontScale="77500" lnSpcReduction="20000"/>
          </a:bodyPr>
          <a:lstStyle/>
          <a:p>
            <a:pPr marL="274320" indent="-274320" eaLnBrk="1" fontAlgn="auto" hangingPunct="1">
              <a:spcAft>
                <a:spcPts val="0"/>
              </a:spcAft>
              <a:buClr>
                <a:schemeClr val="accent3"/>
              </a:buClr>
              <a:buFont typeface="Arial" pitchFamily="34" charset="0"/>
              <a:buChar char="•"/>
              <a:defRPr/>
            </a:pPr>
            <a:r>
              <a:rPr lang="ru-RU" dirty="0"/>
              <a:t>Письмо - сложных координационный навык, требующий слаженной работы мышц кисти, всей руки, правильной координации движений всего тела. </a:t>
            </a:r>
          </a:p>
          <a:p>
            <a:pPr marL="274320" indent="-274320" eaLnBrk="1" fontAlgn="auto" hangingPunct="1">
              <a:spcAft>
                <a:spcPts val="0"/>
              </a:spcAft>
              <a:buClr>
                <a:schemeClr val="accent3"/>
              </a:buClr>
              <a:buFont typeface="Arial" pitchFamily="34" charset="0"/>
              <a:buChar char="•"/>
              <a:defRPr/>
            </a:pPr>
            <a:r>
              <a:rPr lang="ru-RU" dirty="0"/>
              <a:t>Подготовка к письму - один из самых сложных этапов подготовки ребенка к систематическому обучению. </a:t>
            </a:r>
          </a:p>
          <a:p>
            <a:pPr marL="274320" indent="-274320" eaLnBrk="1" fontAlgn="auto" hangingPunct="1">
              <a:spcAft>
                <a:spcPts val="0"/>
              </a:spcAft>
              <a:buClr>
                <a:schemeClr val="accent3"/>
              </a:buClr>
              <a:buFont typeface="Arial" pitchFamily="34" charset="0"/>
              <a:buChar char="•"/>
              <a:defRPr/>
            </a:pPr>
            <a:r>
              <a:rPr lang="ru-RU" dirty="0"/>
              <a:t>У детей дошкольного возраста слабо развиты мелкие мышцы руки, несовершенна координация движений, </a:t>
            </a:r>
            <a:r>
              <a:rPr lang="ru-RU" dirty="0" smtClean="0"/>
              <a:t>незакончено </a:t>
            </a:r>
            <a:r>
              <a:rPr lang="ru-RU" dirty="0"/>
              <a:t>окостенение запястий и фаланг пальцев. </a:t>
            </a:r>
          </a:p>
          <a:p>
            <a:pPr marL="274320" indent="-274320" eaLnBrk="1" fontAlgn="auto" hangingPunct="1">
              <a:spcAft>
                <a:spcPts val="0"/>
              </a:spcAft>
              <a:buClr>
                <a:schemeClr val="accent3"/>
              </a:buClr>
              <a:buFont typeface="Arial" pitchFamily="34" charset="0"/>
              <a:buChar char="•"/>
              <a:defRPr/>
            </a:pPr>
            <a:r>
              <a:rPr lang="ru-RU" dirty="0"/>
              <a:t>Поэтому в дошкольном возрасте важна именно подготовка к письму, а не обучение ему. Важно развить механизмы, необходимые для овладения письмом, создать условия для накопления ребенком двигательного и практического опыта, развития навыков ручной умелости</a:t>
            </a:r>
            <a:r>
              <a:rPr lang="ru-RU" dirty="0" smtClean="0"/>
              <a:t>.</a:t>
            </a:r>
          </a:p>
          <a:p>
            <a:pPr marL="274320" indent="-274320" eaLnBrk="1" fontAlgn="auto" hangingPunct="1">
              <a:spcAft>
                <a:spcPts val="0"/>
              </a:spcAft>
              <a:buClr>
                <a:schemeClr val="accent3"/>
              </a:buClr>
              <a:buFont typeface="Arial" pitchFamily="34" charset="0"/>
              <a:buChar char="•"/>
              <a:defRPr/>
            </a:pPr>
            <a:r>
              <a:rPr lang="ru-RU" dirty="0"/>
              <a:t>Умелыми пальцы становятся не сразу. </a:t>
            </a:r>
            <a:endParaRPr lang="ru-RU" dirty="0" smtClean="0"/>
          </a:p>
          <a:p>
            <a:pPr marL="274320" indent="-274320" eaLnBrk="1" fontAlgn="auto" hangingPunct="1">
              <a:spcAft>
                <a:spcPts val="0"/>
              </a:spcAft>
              <a:buClr>
                <a:schemeClr val="accent3"/>
              </a:buClr>
              <a:buFont typeface="Arial" pitchFamily="34" charset="0"/>
              <a:buChar char="•"/>
              <a:defRPr/>
            </a:pPr>
            <a:r>
              <a:rPr lang="ru-RU" dirty="0">
                <a:solidFill>
                  <a:schemeClr val="accent1"/>
                </a:solidFill>
              </a:rPr>
              <a:t>Предлагаю вашему вниманию игры и упражнения на развитие мелкой моторики, которыми можно заниматься и дома.</a:t>
            </a:r>
          </a:p>
          <a:p>
            <a:pPr marL="274320" indent="-274320" eaLnBrk="1" fontAlgn="auto" hangingPunct="1">
              <a:spcAft>
                <a:spcPts val="0"/>
              </a:spcAft>
              <a:buClr>
                <a:schemeClr val="accent3"/>
              </a:buClr>
              <a:buFont typeface="Arial" pitchFamily="34" charset="0"/>
              <a:buChar char="•"/>
              <a:defRPr/>
            </a:pPr>
            <a:endParaRPr lang="ru-RU" dirty="0"/>
          </a:p>
          <a:p>
            <a:pPr marL="274320" indent="-274320" eaLnBrk="1" fontAlgn="auto" hangingPunct="1">
              <a:spcAft>
                <a:spcPts val="0"/>
              </a:spcAft>
              <a:buClr>
                <a:schemeClr val="accent3"/>
              </a:buClr>
              <a:buFont typeface="Arial" pitchFamily="34" charset="0"/>
              <a:buNone/>
              <a:defRPr/>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15888"/>
            <a:ext cx="8229600" cy="1225550"/>
          </a:xfrm>
        </p:spPr>
        <p:txBody>
          <a:bodyPr>
            <a:normAutofit fontScale="90000"/>
          </a:bodyPr>
          <a:lstStyle/>
          <a:p>
            <a:pPr algn="ctr" eaLnBrk="1" fontAlgn="auto" hangingPunct="1">
              <a:spcAft>
                <a:spcPts val="0"/>
              </a:spcAft>
              <a:defRPr/>
            </a:pPr>
            <a:r>
              <a:rPr lang="ru-RU" b="1" i="1" dirty="0" smtClean="0"/>
              <a:t/>
            </a:r>
            <a:br>
              <a:rPr lang="ru-RU" b="1" i="1" dirty="0" smtClean="0"/>
            </a:br>
            <a:r>
              <a:rPr lang="ru-RU" b="1" i="1" dirty="0" smtClean="0"/>
              <a:t>Пальчиковые игры и гимнастика</a:t>
            </a:r>
            <a:endParaRPr lang="ru-RU" dirty="0" smtClean="0"/>
          </a:p>
        </p:txBody>
      </p:sp>
      <p:sp>
        <p:nvSpPr>
          <p:cNvPr id="3" name="Содержимое 2"/>
          <p:cNvSpPr>
            <a:spLocks noGrp="1"/>
          </p:cNvSpPr>
          <p:nvPr>
            <p:ph sz="half" idx="1"/>
          </p:nvPr>
        </p:nvSpPr>
        <p:spPr>
          <a:xfrm>
            <a:off x="0" y="1643050"/>
            <a:ext cx="4038600" cy="4433888"/>
          </a:xfrm>
        </p:spPr>
        <p:txBody>
          <a:bodyPr rtlCol="0">
            <a:normAutofit fontScale="70000" lnSpcReduction="20000"/>
          </a:bodyPr>
          <a:lstStyle/>
          <a:p>
            <a:pPr marL="274320" indent="-274320" eaLnBrk="1" fontAlgn="auto" hangingPunct="1">
              <a:spcAft>
                <a:spcPts val="0"/>
              </a:spcAft>
              <a:buClr>
                <a:schemeClr val="accent3"/>
              </a:buClr>
              <a:buFont typeface="Arial" pitchFamily="34" charset="0"/>
              <a:buChar char="•"/>
              <a:defRPr/>
            </a:pPr>
            <a:r>
              <a:rPr lang="ru-RU" dirty="0"/>
              <a:t>"Пальчиковые игры" - это инсценировка каких-либо рифмованных историй, сказок при помощи пальцев.</a:t>
            </a:r>
          </a:p>
          <a:p>
            <a:pPr marL="274320" indent="-274320" eaLnBrk="1" fontAlgn="auto" hangingPunct="1">
              <a:spcAft>
                <a:spcPts val="0"/>
              </a:spcAft>
              <a:buClr>
                <a:schemeClr val="accent3"/>
              </a:buClr>
              <a:buFont typeface="Arial" pitchFamily="34" charset="0"/>
              <a:buChar char="•"/>
              <a:defRPr/>
            </a:pPr>
            <a:r>
              <a:rPr lang="ru-RU" dirty="0"/>
              <a:t>Кисти рук приобретают хорошую подвижность, гибкость, исчезает скованность движений, что в дальнейшем облегчит приобретение навыков письма. </a:t>
            </a:r>
          </a:p>
          <a:p>
            <a:pPr marL="274320" indent="-274320" eaLnBrk="1" fontAlgn="auto" hangingPunct="1">
              <a:spcAft>
                <a:spcPts val="0"/>
              </a:spcAft>
              <a:buClr>
                <a:schemeClr val="accent3"/>
              </a:buClr>
              <a:buFont typeface="Arial" pitchFamily="34" charset="0"/>
              <a:buChar char="•"/>
              <a:defRPr/>
            </a:pPr>
            <a:r>
              <a:rPr lang="ru-RU" dirty="0"/>
              <a:t>"Пальчиковые игры" очень эмоциональны и увлекательны. В ходе "пальчиковых игр" дети, повторяя движения взрослых, активизируют моторику рук. Тем самым вырабатываются ловкость, умение управлять своими движениями, концентрировать внимание на одном виде деятельности.</a:t>
            </a:r>
          </a:p>
          <a:p>
            <a:pPr marL="274320" indent="-274320" eaLnBrk="1" fontAlgn="auto" hangingPunct="1">
              <a:spcAft>
                <a:spcPts val="0"/>
              </a:spcAft>
              <a:buClr>
                <a:schemeClr val="accent3"/>
              </a:buClr>
              <a:buFont typeface="Arial" pitchFamily="34" charset="0"/>
              <a:buChar char="•"/>
              <a:defRPr/>
            </a:pPr>
            <a:endParaRPr lang="ru-RU" dirty="0"/>
          </a:p>
        </p:txBody>
      </p:sp>
      <p:pic>
        <p:nvPicPr>
          <p:cNvPr id="9220" name="Содержимое 3" descr="C:\Users\Рабочая станция 5\Desktop\mmtr2.jpg"/>
          <p:cNvPicPr>
            <a:picLocks noGrp="1"/>
          </p:cNvPicPr>
          <p:nvPr>
            <p:ph sz="half" idx="2"/>
          </p:nvPr>
        </p:nvPicPr>
        <p:blipFill>
          <a:blip r:embed="rId2" cstate="screen"/>
          <a:srcRect/>
          <a:stretch>
            <a:fillRect/>
          </a:stretch>
        </p:blipFill>
        <p:spPr>
          <a:xfrm>
            <a:off x="3929058" y="1142984"/>
            <a:ext cx="5214942" cy="571501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23850" y="260350"/>
            <a:ext cx="8229600" cy="1143000"/>
          </a:xfrm>
        </p:spPr>
        <p:txBody>
          <a:bodyPr/>
          <a:lstStyle/>
          <a:p>
            <a:pPr eaLnBrk="1" hangingPunct="1"/>
            <a:r>
              <a:rPr lang="ru-RU" sz="3600" b="1" smtClean="0"/>
              <a:t>Что же происходит, когда ребёнок занимается пальчиковой гимнастикой?</a:t>
            </a:r>
            <a:endParaRPr lang="ru-RU" sz="3600" smtClean="0"/>
          </a:p>
        </p:txBody>
      </p:sp>
      <p:sp>
        <p:nvSpPr>
          <p:cNvPr id="3" name="Содержимое 2"/>
          <p:cNvSpPr>
            <a:spLocks noGrp="1"/>
          </p:cNvSpPr>
          <p:nvPr>
            <p:ph idx="1"/>
          </p:nvPr>
        </p:nvSpPr>
        <p:spPr>
          <a:xfrm>
            <a:off x="457200" y="1557338"/>
            <a:ext cx="8229600" cy="5040312"/>
          </a:xfrm>
        </p:spPr>
        <p:txBody>
          <a:bodyPr rtlCol="0">
            <a:normAutofit fontScale="40000" lnSpcReduction="20000"/>
          </a:bodyPr>
          <a:lstStyle/>
          <a:p>
            <a:pPr marL="274320" indent="-274320" eaLnBrk="1" fontAlgn="auto" hangingPunct="1">
              <a:spcAft>
                <a:spcPts val="0"/>
              </a:spcAft>
              <a:buClr>
                <a:schemeClr val="accent3"/>
              </a:buClr>
              <a:buFont typeface="Arial" pitchFamily="34" charset="0"/>
              <a:buChar char="•"/>
              <a:defRPr/>
            </a:pPr>
            <a:r>
              <a:rPr lang="ru-RU" sz="4500" dirty="0"/>
              <a:t>1. Выполнение упражнений и ритмичных движений пальцами индуктивно приводит к возбуждению в речевых центрах головного мозга и резкому усилению согласованной деятельности речевых зон, что, в конечном итоге, стимулирует развитие речи.</a:t>
            </a:r>
            <a:br>
              <a:rPr lang="ru-RU" sz="4500" dirty="0"/>
            </a:br>
            <a:r>
              <a:rPr lang="ru-RU" sz="4500" dirty="0"/>
              <a:t>2. Игры с пальчиками создают благоприятный эмоциональный фон, повышают речевую активность ребёнка.</a:t>
            </a:r>
            <a:br>
              <a:rPr lang="ru-RU" sz="4500" dirty="0"/>
            </a:br>
            <a:r>
              <a:rPr lang="ru-RU" sz="4500" dirty="0"/>
              <a:t>3. Ребёнок учится концентрировать своё внимание и правильно его распределять.</a:t>
            </a:r>
            <a:br>
              <a:rPr lang="ru-RU" sz="4500" dirty="0"/>
            </a:br>
            <a:r>
              <a:rPr lang="ru-RU" sz="4500" dirty="0"/>
              <a:t>4. Развивается память ребёнка, так как он учится запоминать. Ведь в пальчиковых играх нужно запоминать многое: и положение пальцев, и последовательность движений, да и просто стихи. </a:t>
            </a:r>
            <a:br>
              <a:rPr lang="ru-RU" sz="4500" dirty="0"/>
            </a:br>
            <a:r>
              <a:rPr lang="ru-RU" sz="4500" dirty="0"/>
              <a:t>5. В результате освоения всех упражнений кисти рук и пальцы приобретут силу, хорошую подвижность и гибкость, а это облегчает овладение навыком письма.</a:t>
            </a:r>
            <a:br>
              <a:rPr lang="ru-RU" sz="4500" dirty="0"/>
            </a:br>
            <a:r>
              <a:rPr lang="ru-RU" sz="4500" dirty="0"/>
              <a:t>6. Способствуют развитию творческой деятельности. Ведь руками можно «рассказывать» целые истории!</a:t>
            </a:r>
            <a:br>
              <a:rPr lang="ru-RU" sz="4500" dirty="0"/>
            </a:br>
            <a:r>
              <a:rPr lang="ru-RU" sz="4500" dirty="0"/>
              <a:t>7. Пальчиковые игры помогают в игре формировать элементарные математические представления</a:t>
            </a:r>
            <a:br>
              <a:rPr lang="ru-RU" sz="4500" dirty="0"/>
            </a:br>
            <a:r>
              <a:rPr lang="ru-RU" sz="4500" dirty="0"/>
              <a:t>8. Тренировка движений пальцев и кисти рук повышает работоспособность коры головного мозга, стимулирующим развитие мышления ребенка.</a:t>
            </a:r>
            <a:r>
              <a:rPr lang="ru-RU" dirty="0"/>
              <a:t/>
            </a:r>
            <a:br>
              <a:rPr lang="ru-RU" dirty="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95288" y="260350"/>
            <a:ext cx="8229600" cy="1143000"/>
          </a:xfrm>
        </p:spPr>
        <p:txBody>
          <a:bodyPr/>
          <a:lstStyle/>
          <a:p>
            <a:pPr eaLnBrk="1" hangingPunct="1"/>
            <a:r>
              <a:rPr lang="ru-RU" sz="3200" b="1" smtClean="0"/>
              <a:t>Инструкция по выполнению упражнения по развитию моторики руки.</a:t>
            </a:r>
            <a:endParaRPr lang="ru-RU" sz="3200" smtClean="0"/>
          </a:p>
        </p:txBody>
      </p:sp>
      <p:sp>
        <p:nvSpPr>
          <p:cNvPr id="3" name="Содержимое 2"/>
          <p:cNvSpPr>
            <a:spLocks noGrp="1"/>
          </p:cNvSpPr>
          <p:nvPr>
            <p:ph idx="1"/>
          </p:nvPr>
        </p:nvSpPr>
        <p:spPr>
          <a:xfrm>
            <a:off x="457200" y="1484313"/>
            <a:ext cx="8229600" cy="4840287"/>
          </a:xfrm>
        </p:spPr>
        <p:txBody>
          <a:bodyPr rtlCol="0">
            <a:normAutofit fontScale="70000" lnSpcReduction="20000"/>
          </a:bodyPr>
          <a:lstStyle/>
          <a:p>
            <a:pPr marL="274320" indent="-274320" eaLnBrk="1" fontAlgn="auto" hangingPunct="1">
              <a:spcAft>
                <a:spcPts val="0"/>
              </a:spcAft>
              <a:buClr>
                <a:schemeClr val="accent3"/>
              </a:buClr>
              <a:buFont typeface="Arial" pitchFamily="34" charset="0"/>
              <a:buChar char="•"/>
              <a:defRPr/>
            </a:pPr>
            <a:r>
              <a:rPr lang="ru-RU" dirty="0"/>
              <a:t>• Сначала все упражнения выполняются медленно. Нужно следить, чтобы ребёнок правильно воспроизводил и удерживал положение кисти или пальцев и правильно переключался с одного движения на другое.</a:t>
            </a:r>
            <a:br>
              <a:rPr lang="ru-RU" dirty="0"/>
            </a:br>
            <a:r>
              <a:rPr lang="ru-RU" dirty="0"/>
              <a:t>• При необходимости нужно помочь ребёнку или научить его помогать себе второй рукой.</a:t>
            </a:r>
            <a:br>
              <a:rPr lang="ru-RU" dirty="0"/>
            </a:br>
            <a:r>
              <a:rPr lang="ru-RU" dirty="0"/>
              <a:t>• Упражнения отрабатываются сначала одной рукой (если не предусмотрено участие обеих рук), затем другой рукой, после этого - двумя одновременно.</a:t>
            </a:r>
            <a:br>
              <a:rPr lang="ru-RU" dirty="0"/>
            </a:br>
            <a:r>
              <a:rPr lang="ru-RU" dirty="0"/>
              <a:t>• Если упражнения показано на картинке, то для создания зрительного образа надо показать ребенку рисунок и объяснить, как выполняется упражнения. Постепенно надобность в объяснениях отпадает.</a:t>
            </a:r>
            <a:br>
              <a:rPr lang="ru-RU" dirty="0"/>
            </a:br>
            <a:r>
              <a:rPr lang="ru-RU" dirty="0"/>
              <a:t>• Развивая моторику рук, нужно не забывать о том, что у ребенка две руки. Упражнения надо дублировать: выполнять и правой рукой и левой. Развивая правую руку, мы стимулируем развитие левого полушария мозга. И наоборот, развивая левую руку, мы стимулируем развитие правого полушария.</a:t>
            </a:r>
            <a:br>
              <a:rPr lang="ru-RU" dirty="0"/>
            </a:br>
            <a:r>
              <a:rPr lang="ru-RU" dirty="0"/>
              <a:t>• Тренировку пальцев следует начинать с самого раннего детства. Дети, у которых лучше развиты мелкие, тонкие движения рук, имеют более развитый мозг, особенно те его отделы, которые отвечают за речь. Иначе говоря, чем лучше будут развиты пальчики ребёнка, тем проще ему будет осваивать речь.</a:t>
            </a:r>
          </a:p>
          <a:p>
            <a:pPr marL="274320" indent="-274320" eaLnBrk="1" fontAlgn="auto" hangingPunct="1">
              <a:spcAft>
                <a:spcPts val="0"/>
              </a:spcAft>
              <a:buClr>
                <a:schemeClr val="accent3"/>
              </a:buClr>
              <a:buFont typeface="Arial" pitchFamily="34" charset="0"/>
              <a:buChar char="•"/>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923925"/>
          </a:xfrm>
        </p:spPr>
        <p:txBody>
          <a:bodyPr rtlCol="0">
            <a:normAutofit fontScale="90000"/>
          </a:bodyPr>
          <a:lstStyle/>
          <a:p>
            <a:pPr eaLnBrk="1" fontAlgn="auto" hangingPunct="1">
              <a:spcAft>
                <a:spcPts val="0"/>
              </a:spcAft>
              <a:defRPr/>
            </a:pPr>
            <a:r>
              <a:rPr lang="ru-RU" b="1" dirty="0"/>
              <a:t>Динамические упражнения для пальцев</a:t>
            </a:r>
            <a:endParaRPr lang="ru-RU" dirty="0"/>
          </a:p>
        </p:txBody>
      </p:sp>
      <p:sp>
        <p:nvSpPr>
          <p:cNvPr id="3" name="Содержимое 2"/>
          <p:cNvSpPr>
            <a:spLocks noGrp="1"/>
          </p:cNvSpPr>
          <p:nvPr>
            <p:ph sz="half" idx="1"/>
          </p:nvPr>
        </p:nvSpPr>
        <p:spPr>
          <a:xfrm>
            <a:off x="457200" y="1557338"/>
            <a:ext cx="4038600" cy="5040312"/>
          </a:xfrm>
        </p:spPr>
        <p:txBody>
          <a:bodyPr rtlCol="0">
            <a:normAutofit fontScale="55000" lnSpcReduction="20000"/>
          </a:bodyPr>
          <a:lstStyle/>
          <a:p>
            <a:pPr marL="274320" indent="-274320" eaLnBrk="1" fontAlgn="auto" hangingPunct="1">
              <a:spcAft>
                <a:spcPts val="0"/>
              </a:spcAft>
              <a:buClr>
                <a:schemeClr val="accent3"/>
              </a:buClr>
              <a:buFont typeface="Arial" pitchFamily="34" charset="0"/>
              <a:buChar char="•"/>
              <a:defRPr/>
            </a:pPr>
            <a:r>
              <a:rPr lang="ru-RU" sz="2900" b="1" dirty="0"/>
              <a:t>Апельсин</a:t>
            </a:r>
            <a:endParaRPr lang="ru-RU" sz="2900" dirty="0"/>
          </a:p>
          <a:p>
            <a:pPr marL="274320" indent="-274320" eaLnBrk="1" fontAlgn="auto" hangingPunct="1">
              <a:spcAft>
                <a:spcPts val="0"/>
              </a:spcAft>
              <a:buClr>
                <a:schemeClr val="accent3"/>
              </a:buClr>
              <a:buFont typeface="Arial" pitchFamily="34" charset="0"/>
              <a:buNone/>
              <a:defRPr/>
            </a:pPr>
            <a:r>
              <a:rPr lang="ru-RU" sz="2900" dirty="0"/>
              <a:t>    "Мы делили апельсин,</a:t>
            </a:r>
            <a:br>
              <a:rPr lang="ru-RU" sz="2900" dirty="0"/>
            </a:br>
            <a:r>
              <a:rPr lang="ru-RU" sz="2900" dirty="0"/>
              <a:t>Апельсин всего один.</a:t>
            </a:r>
            <a:br>
              <a:rPr lang="ru-RU" sz="2900" dirty="0"/>
            </a:br>
            <a:r>
              <a:rPr lang="ru-RU" sz="2900" dirty="0"/>
              <a:t>Эта долька для кота,</a:t>
            </a:r>
            <a:br>
              <a:rPr lang="ru-RU" sz="2900" dirty="0"/>
            </a:br>
            <a:r>
              <a:rPr lang="ru-RU" sz="2900" dirty="0"/>
              <a:t>Эта долька для ежа,</a:t>
            </a:r>
            <a:br>
              <a:rPr lang="ru-RU" sz="2900" dirty="0"/>
            </a:br>
            <a:r>
              <a:rPr lang="ru-RU" sz="2900" dirty="0"/>
              <a:t>Эта долька для улитки,</a:t>
            </a:r>
            <a:br>
              <a:rPr lang="ru-RU" sz="2900" dirty="0"/>
            </a:br>
            <a:r>
              <a:rPr lang="ru-RU" sz="2900" dirty="0"/>
              <a:t>Эта долька для чижа,</a:t>
            </a:r>
            <a:br>
              <a:rPr lang="ru-RU" sz="2900" dirty="0"/>
            </a:br>
            <a:r>
              <a:rPr lang="ru-RU" sz="2900" dirty="0"/>
              <a:t>Ну, а волку кожура!«</a:t>
            </a:r>
          </a:p>
          <a:p>
            <a:pPr marL="274320" indent="-274320" eaLnBrk="1" fontAlgn="auto" hangingPunct="1">
              <a:spcAft>
                <a:spcPts val="0"/>
              </a:spcAft>
              <a:buClr>
                <a:schemeClr val="accent3"/>
              </a:buClr>
              <a:buFont typeface="Arial" pitchFamily="34" charset="0"/>
              <a:buNone/>
              <a:defRPr/>
            </a:pPr>
            <a:r>
              <a:rPr lang="ru-RU" sz="2900" i="1" dirty="0"/>
              <a:t>(Начинать с </a:t>
            </a:r>
            <a:r>
              <a:rPr lang="ru-RU" sz="2900" i="1" dirty="0" smtClean="0"/>
              <a:t>большого пальца, загибать попеременно </a:t>
            </a:r>
            <a:r>
              <a:rPr lang="ru-RU" sz="2900" i="1" dirty="0"/>
              <a:t>все </a:t>
            </a:r>
            <a:r>
              <a:rPr lang="ru-RU" sz="2900" i="1" dirty="0" smtClean="0"/>
              <a:t>пальцы)</a:t>
            </a:r>
            <a:endParaRPr lang="ru-RU" sz="2900" dirty="0"/>
          </a:p>
          <a:p>
            <a:pPr marL="274320" indent="-274320" eaLnBrk="1" fontAlgn="auto" hangingPunct="1">
              <a:spcAft>
                <a:spcPts val="0"/>
              </a:spcAft>
              <a:buClr>
                <a:schemeClr val="accent3"/>
              </a:buClr>
              <a:buFont typeface="Arial" pitchFamily="34" charset="0"/>
              <a:buChar char="•"/>
              <a:defRPr/>
            </a:pPr>
            <a:r>
              <a:rPr lang="ru-RU" sz="2900" b="1" dirty="0"/>
              <a:t>Моя семья</a:t>
            </a:r>
            <a:endParaRPr lang="ru-RU" sz="2900" dirty="0"/>
          </a:p>
          <a:p>
            <a:pPr marL="274320" indent="-274320" eaLnBrk="1" fontAlgn="auto" hangingPunct="1">
              <a:spcAft>
                <a:spcPts val="0"/>
              </a:spcAft>
              <a:buClr>
                <a:schemeClr val="accent3"/>
              </a:buClr>
              <a:buFont typeface="Arial" pitchFamily="34" charset="0"/>
              <a:buNone/>
              <a:defRPr/>
            </a:pPr>
            <a:r>
              <a:rPr lang="ru-RU" sz="2900" dirty="0"/>
              <a:t>Этот пальчик – дедушка,</a:t>
            </a:r>
          </a:p>
          <a:p>
            <a:pPr marL="274320" indent="-274320" eaLnBrk="1" fontAlgn="auto" hangingPunct="1">
              <a:spcAft>
                <a:spcPts val="0"/>
              </a:spcAft>
              <a:buClr>
                <a:schemeClr val="accent3"/>
              </a:buClr>
              <a:buFont typeface="Arial" pitchFamily="34" charset="0"/>
              <a:buNone/>
              <a:defRPr/>
            </a:pPr>
            <a:r>
              <a:rPr lang="ru-RU" sz="2900" dirty="0"/>
              <a:t>Этот пальчик – бабушка,</a:t>
            </a:r>
          </a:p>
          <a:p>
            <a:pPr marL="274320" indent="-274320" eaLnBrk="1" fontAlgn="auto" hangingPunct="1">
              <a:spcAft>
                <a:spcPts val="0"/>
              </a:spcAft>
              <a:buClr>
                <a:schemeClr val="accent3"/>
              </a:buClr>
              <a:buFont typeface="Arial" pitchFamily="34" charset="0"/>
              <a:buNone/>
              <a:defRPr/>
            </a:pPr>
            <a:r>
              <a:rPr lang="ru-RU" sz="2900" dirty="0"/>
              <a:t>Этот пальчик – папочка,</a:t>
            </a:r>
          </a:p>
          <a:p>
            <a:pPr marL="274320" indent="-274320" eaLnBrk="1" fontAlgn="auto" hangingPunct="1">
              <a:spcAft>
                <a:spcPts val="0"/>
              </a:spcAft>
              <a:buClr>
                <a:schemeClr val="accent3"/>
              </a:buClr>
              <a:buFont typeface="Arial" pitchFamily="34" charset="0"/>
              <a:buNone/>
              <a:defRPr/>
            </a:pPr>
            <a:r>
              <a:rPr lang="ru-RU" sz="2900" dirty="0"/>
              <a:t>Этот пальчик – мамочка,</a:t>
            </a:r>
          </a:p>
          <a:p>
            <a:pPr marL="274320" indent="-274320" eaLnBrk="1" fontAlgn="auto" hangingPunct="1">
              <a:spcAft>
                <a:spcPts val="0"/>
              </a:spcAft>
              <a:buClr>
                <a:schemeClr val="accent3"/>
              </a:buClr>
              <a:buFont typeface="Arial" pitchFamily="34" charset="0"/>
              <a:buNone/>
              <a:defRPr/>
            </a:pPr>
            <a:r>
              <a:rPr lang="ru-RU" sz="2900" dirty="0"/>
              <a:t>Этот пальчик – я –</a:t>
            </a:r>
          </a:p>
          <a:p>
            <a:pPr marL="274320" indent="-274320" eaLnBrk="1" fontAlgn="auto" hangingPunct="1">
              <a:spcAft>
                <a:spcPts val="0"/>
              </a:spcAft>
              <a:buClr>
                <a:schemeClr val="accent3"/>
              </a:buClr>
              <a:buFont typeface="Arial" pitchFamily="34" charset="0"/>
              <a:buNone/>
              <a:defRPr/>
            </a:pPr>
            <a:r>
              <a:rPr lang="ru-RU" sz="2900" dirty="0"/>
              <a:t>Вот моя семья. </a:t>
            </a:r>
          </a:p>
          <a:p>
            <a:pPr marL="274320" indent="-274320" eaLnBrk="1" fontAlgn="auto" hangingPunct="1">
              <a:spcAft>
                <a:spcPts val="0"/>
              </a:spcAft>
              <a:buClr>
                <a:schemeClr val="accent3"/>
              </a:buClr>
              <a:buFont typeface="Arial" pitchFamily="34" charset="0"/>
              <a:buNone/>
              <a:defRPr/>
            </a:pPr>
            <a:r>
              <a:rPr lang="ru-RU" sz="2900" dirty="0" smtClean="0"/>
              <a:t> </a:t>
            </a:r>
            <a:r>
              <a:rPr lang="ru-RU" sz="2900" dirty="0"/>
              <a:t>(</a:t>
            </a:r>
            <a:r>
              <a:rPr lang="ru-RU" sz="2900" i="1" dirty="0"/>
              <a:t>Согнуть пальцы в кулачок, затем по очереди разгибать их, начиная с большого пальца, а при словах «вот и вся моя семья» второй рукой охватить все пальцы.)</a:t>
            </a:r>
            <a:endParaRPr lang="ru-RU" sz="2900" dirty="0"/>
          </a:p>
          <a:p>
            <a:pPr marL="274320" indent="-274320" eaLnBrk="1" fontAlgn="auto" hangingPunct="1">
              <a:spcAft>
                <a:spcPts val="0"/>
              </a:spcAft>
              <a:buClr>
                <a:schemeClr val="accent3"/>
              </a:buClr>
              <a:buFont typeface="Arial" pitchFamily="34" charset="0"/>
              <a:buChar char="•"/>
              <a:defRPr/>
            </a:pPr>
            <a:endParaRPr lang="ru-RU" dirty="0"/>
          </a:p>
        </p:txBody>
      </p:sp>
      <p:pic>
        <p:nvPicPr>
          <p:cNvPr id="12292" name="Picture 2" descr="C:\Users\Рабочая станция 5\Desktop\007.jpg"/>
          <p:cNvPicPr>
            <a:picLocks noGrp="1" noChangeAspect="1" noChangeArrowheads="1"/>
          </p:cNvPicPr>
          <p:nvPr>
            <p:ph sz="half" idx="2"/>
          </p:nvPr>
        </p:nvPicPr>
        <p:blipFill>
          <a:blip r:embed="rId2" cstate="screen"/>
          <a:srcRect/>
          <a:stretch>
            <a:fillRect/>
          </a:stretch>
        </p:blipFill>
        <p:spPr>
          <a:xfrm>
            <a:off x="4572000" y="1785926"/>
            <a:ext cx="4316413" cy="42338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rtlCol="0">
            <a:normAutofit fontScale="90000"/>
          </a:bodyPr>
          <a:lstStyle/>
          <a:p>
            <a:pPr eaLnBrk="1" fontAlgn="auto" hangingPunct="1">
              <a:spcAft>
                <a:spcPts val="0"/>
              </a:spcAft>
              <a:defRPr/>
            </a:pPr>
            <a:r>
              <a:rPr lang="ru-RU" b="1" dirty="0"/>
              <a:t>Условно статические </a:t>
            </a:r>
            <a:r>
              <a:rPr lang="ru-RU" b="1" dirty="0" smtClean="0"/>
              <a:t>упражнения</a:t>
            </a:r>
            <a:endParaRPr lang="ru-RU" dirty="0"/>
          </a:p>
        </p:txBody>
      </p:sp>
      <p:pic>
        <p:nvPicPr>
          <p:cNvPr id="13315" name="Содержимое 4" descr="C:\Users\Рабочая станция 5\Desktop\iBQPKESL8.jpg"/>
          <p:cNvPicPr>
            <a:picLocks noGrp="1"/>
          </p:cNvPicPr>
          <p:nvPr>
            <p:ph sz="half" idx="1"/>
          </p:nvPr>
        </p:nvPicPr>
        <p:blipFill>
          <a:blip r:embed="rId2" cstate="screen"/>
          <a:srcRect/>
          <a:stretch>
            <a:fillRect/>
          </a:stretch>
        </p:blipFill>
        <p:spPr>
          <a:xfrm>
            <a:off x="250825" y="1920875"/>
            <a:ext cx="3989388" cy="4748213"/>
          </a:xfrm>
        </p:spPr>
      </p:pic>
      <p:pic>
        <p:nvPicPr>
          <p:cNvPr id="13316" name="Содержимое 5" descr="C:\Users\Рабочая станция 5\Desktop\27.jpg"/>
          <p:cNvPicPr>
            <a:picLocks noGrp="1"/>
          </p:cNvPicPr>
          <p:nvPr>
            <p:ph sz="half" idx="2"/>
          </p:nvPr>
        </p:nvPicPr>
        <p:blipFill>
          <a:blip r:embed="rId3" cstate="screen"/>
          <a:srcRect/>
          <a:stretch>
            <a:fillRect/>
          </a:stretch>
        </p:blipFill>
        <p:spPr>
          <a:xfrm>
            <a:off x="4856163" y="1125538"/>
            <a:ext cx="4037012" cy="522922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170</TotalTime>
  <Words>1008</Words>
  <Application>Microsoft Office PowerPoint</Application>
  <PresentationFormat>Экран (4:3)</PresentationFormat>
  <Paragraphs>125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Поток</vt:lpstr>
      <vt:lpstr>Развиваем мелкую моторику</vt:lpstr>
      <vt:lpstr>          «Ум ребёнка находится на кончиках его пальцев» (В.А.Сухомлинский) «Рука –это своего рода внешний мозг» (Э.Кант) «Рука- это инструмент всех инструментов» (Аристотель)   </vt:lpstr>
      <vt:lpstr>      Что же такое мелкая моторика рук?</vt:lpstr>
      <vt:lpstr>Подготовка руки к письму</vt:lpstr>
      <vt:lpstr> Пальчиковые игры и гимнастика</vt:lpstr>
      <vt:lpstr>Что же происходит, когда ребёнок занимается пальчиковой гимнастикой?</vt:lpstr>
      <vt:lpstr>Инструкция по выполнению упражнения по развитию моторики руки.</vt:lpstr>
      <vt:lpstr>Динамические упражнения для пальцев</vt:lpstr>
      <vt:lpstr>Условно статические упражнения</vt:lpstr>
      <vt:lpstr>Кинезиологические упражнения</vt:lpstr>
      <vt:lpstr> Кинезиологические упражнения, развивающие межполушарное взаимодействие </vt:lpstr>
      <vt:lpstr>Игры с крупами </vt:lpstr>
      <vt:lpstr> Игры с бусинами, пуговицами, мелкими камушками, макаронными изделиями </vt:lpstr>
      <vt:lpstr>Игры с пластилином</vt:lpstr>
      <vt:lpstr>                     Игры с куклами</vt:lpstr>
      <vt:lpstr>Вырезание ножницами.</vt:lpstr>
      <vt:lpstr>Рисование, раскрашивание</vt:lpstr>
      <vt:lpstr>Работа с бумагой.  Оригами. Плетение.</vt:lpstr>
      <vt:lpstr>Ниткография </vt:lpstr>
      <vt:lpstr>Фигуры из счётных палочек</vt:lpstr>
      <vt:lpstr>Шнуровка</vt:lpstr>
      <vt:lpstr>Графические упражнения. </vt:lpstr>
      <vt:lpstr>Расслабляющие упражнения (самомассаж кистей и пальцев рук).</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Развиваем мелкую моторику</dc:title>
  <dc:creator>Рабочая станция 5</dc:creator>
  <cp:lastModifiedBy>Админ</cp:lastModifiedBy>
  <cp:revision>23</cp:revision>
  <dcterms:created xsi:type="dcterms:W3CDTF">2018-02-22T06:12:19Z</dcterms:created>
  <dcterms:modified xsi:type="dcterms:W3CDTF">2022-02-06T17:34:52Z</dcterms:modified>
</cp:coreProperties>
</file>